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256" r:id="rId2"/>
    <p:sldId id="258" r:id="rId3"/>
    <p:sldId id="300" r:id="rId4"/>
    <p:sldId id="259" r:id="rId5"/>
    <p:sldId id="261" r:id="rId6"/>
    <p:sldId id="276" r:id="rId7"/>
    <p:sldId id="262" r:id="rId8"/>
    <p:sldId id="298" r:id="rId9"/>
    <p:sldId id="265" r:id="rId10"/>
    <p:sldId id="266" r:id="rId11"/>
    <p:sldId id="277" r:id="rId12"/>
    <p:sldId id="268" r:id="rId13"/>
    <p:sldId id="269" r:id="rId14"/>
    <p:sldId id="270" r:id="rId15"/>
    <p:sldId id="271" r:id="rId16"/>
    <p:sldId id="272" r:id="rId17"/>
    <p:sldId id="273" r:id="rId18"/>
    <p:sldId id="278" r:id="rId19"/>
    <p:sldId id="279" r:id="rId20"/>
    <p:sldId id="280" r:id="rId21"/>
    <p:sldId id="281" r:id="rId22"/>
    <p:sldId id="282" r:id="rId23"/>
    <p:sldId id="283" r:id="rId24"/>
    <p:sldId id="284" r:id="rId25"/>
    <p:sldId id="285" r:id="rId26"/>
    <p:sldId id="286" r:id="rId27"/>
    <p:sldId id="299" r:id="rId28"/>
  </p:sldIdLst>
  <p:sldSz cx="10058400" cy="77724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5" userDrawn="1">
          <p15:clr>
            <a:srgbClr val="A4A3A4"/>
          </p15:clr>
        </p15:guide>
        <p15:guide id="2" orient="horz" pos="31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729"/>
    <a:srgbClr val="1272BA"/>
    <a:srgbClr val="9598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54" autoAdjust="0"/>
    <p:restoredTop sz="94733"/>
  </p:normalViewPr>
  <p:slideViewPr>
    <p:cSldViewPr snapToGrid="0" showGuides="1">
      <p:cViewPr varScale="1">
        <p:scale>
          <a:sx n="87" d="100"/>
          <a:sy n="87" d="100"/>
        </p:scale>
        <p:origin x="1136" y="208"/>
      </p:cViewPr>
      <p:guideLst>
        <p:guide pos="435"/>
        <p:guide orient="horz" pos="315"/>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18DE70E-5A03-4548-8C70-A1CA1F460CBE}" type="datetimeFigureOut">
              <a:rPr lang="en-US" smtClean="0"/>
              <a:t>4/9/20</a:t>
            </a:fld>
            <a:endParaRPr lang="en-US" dirty="0"/>
          </a:p>
        </p:txBody>
      </p:sp>
      <p:sp>
        <p:nvSpPr>
          <p:cNvPr id="4" name="Slide Image Placeholder 3"/>
          <p:cNvSpPr>
            <a:spLocks noGrp="1" noRot="1" noChangeAspect="1"/>
          </p:cNvSpPr>
          <p:nvPr>
            <p:ph type="sldImg" idx="2"/>
          </p:nvPr>
        </p:nvSpPr>
        <p:spPr>
          <a:xfrm>
            <a:off x="1479550" y="1163638"/>
            <a:ext cx="4064000"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F17AD75-2C8E-47CC-BEA6-AF8C1EEF15BE}" type="slidenum">
              <a:rPr lang="en-US" smtClean="0"/>
              <a:t>‹#›</a:t>
            </a:fld>
            <a:endParaRPr lang="en-US" dirty="0"/>
          </a:p>
        </p:txBody>
      </p:sp>
    </p:spTree>
    <p:extLst>
      <p:ext uri="{BB962C8B-B14F-4D97-AF65-F5344CB8AC3E}">
        <p14:creationId xmlns:p14="http://schemas.microsoft.com/office/powerpoint/2010/main" val="251112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18AF-47CE-2A4B-AD7F-C02B8BCCC332}" type="slidenum">
              <a:rPr lang="en-US" smtClean="0"/>
              <a:t>1</a:t>
            </a:fld>
            <a:endParaRPr lang="en-US" dirty="0"/>
          </a:p>
        </p:txBody>
      </p:sp>
    </p:spTree>
    <p:extLst>
      <p:ext uri="{BB962C8B-B14F-4D97-AF65-F5344CB8AC3E}">
        <p14:creationId xmlns:p14="http://schemas.microsoft.com/office/powerpoint/2010/main" val="137367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18AF-47CE-2A4B-AD7F-C02B8BCCC332}" type="slidenum">
              <a:rPr lang="en-US" smtClean="0"/>
              <a:t>5</a:t>
            </a:fld>
            <a:endParaRPr lang="en-US" dirty="0"/>
          </a:p>
        </p:txBody>
      </p:sp>
    </p:spTree>
    <p:extLst>
      <p:ext uri="{BB962C8B-B14F-4D97-AF65-F5344CB8AC3E}">
        <p14:creationId xmlns:p14="http://schemas.microsoft.com/office/powerpoint/2010/main" val="45396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18AF-47CE-2A4B-AD7F-C02B8BCCC332}" type="slidenum">
              <a:rPr lang="en-US" smtClean="0"/>
              <a:t>7</a:t>
            </a:fld>
            <a:endParaRPr lang="en-US" dirty="0"/>
          </a:p>
        </p:txBody>
      </p:sp>
    </p:spTree>
    <p:extLst>
      <p:ext uri="{BB962C8B-B14F-4D97-AF65-F5344CB8AC3E}">
        <p14:creationId xmlns:p14="http://schemas.microsoft.com/office/powerpoint/2010/main" val="128039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18AF-47CE-2A4B-AD7F-C02B8BCCC332}" type="slidenum">
              <a:rPr lang="en-US" smtClean="0"/>
              <a:t>27</a:t>
            </a:fld>
            <a:endParaRPr lang="en-US" dirty="0"/>
          </a:p>
        </p:txBody>
      </p:sp>
    </p:spTree>
    <p:extLst>
      <p:ext uri="{BB962C8B-B14F-4D97-AF65-F5344CB8AC3E}">
        <p14:creationId xmlns:p14="http://schemas.microsoft.com/office/powerpoint/2010/main" val="250950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Tree>
    <p:extLst>
      <p:ext uri="{BB962C8B-B14F-4D97-AF65-F5344CB8AC3E}">
        <p14:creationId xmlns:p14="http://schemas.microsoft.com/office/powerpoint/2010/main" val="1059021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2D076D-459F-4F7D-B105-1C14184AD801}" type="slidenum">
              <a:rPr lang="en-US" smtClean="0"/>
              <a:t>‹#›</a:t>
            </a:fld>
            <a:endParaRPr lang="en-US" dirty="0"/>
          </a:p>
        </p:txBody>
      </p:sp>
      <p:pic>
        <p:nvPicPr>
          <p:cNvPr id="7" name="Picture 6">
            <a:extLst>
              <a:ext uri="{FF2B5EF4-FFF2-40B4-BE49-F238E27FC236}">
                <a16:creationId xmlns:a16="http://schemas.microsoft.com/office/drawing/2014/main" id="{8B1FD552-FB14-AE4E-97FA-5835913241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2677"/>
          <a:stretch/>
        </p:blipFill>
        <p:spPr>
          <a:xfrm>
            <a:off x="427784" y="7132471"/>
            <a:ext cx="2904061" cy="556596"/>
          </a:xfrm>
          <a:prstGeom prst="rect">
            <a:avLst/>
          </a:prstGeom>
        </p:spPr>
      </p:pic>
    </p:spTree>
    <p:extLst>
      <p:ext uri="{BB962C8B-B14F-4D97-AF65-F5344CB8AC3E}">
        <p14:creationId xmlns:p14="http://schemas.microsoft.com/office/powerpoint/2010/main" val="211454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2D076D-459F-4F7D-B105-1C14184AD801}" type="slidenum">
              <a:rPr lang="en-US" smtClean="0"/>
              <a:t>‹#›</a:t>
            </a:fld>
            <a:endParaRPr lang="en-US" dirty="0"/>
          </a:p>
        </p:txBody>
      </p:sp>
      <p:pic>
        <p:nvPicPr>
          <p:cNvPr id="7" name="Picture 6">
            <a:extLst>
              <a:ext uri="{FF2B5EF4-FFF2-40B4-BE49-F238E27FC236}">
                <a16:creationId xmlns:a16="http://schemas.microsoft.com/office/drawing/2014/main" id="{065432F7-F779-2F41-B289-020A0881BE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2677"/>
          <a:stretch/>
        </p:blipFill>
        <p:spPr>
          <a:xfrm>
            <a:off x="427784" y="7080294"/>
            <a:ext cx="2904061" cy="556596"/>
          </a:xfrm>
          <a:prstGeom prst="rect">
            <a:avLst/>
          </a:prstGeom>
        </p:spPr>
      </p:pic>
    </p:spTree>
    <p:extLst>
      <p:ext uri="{BB962C8B-B14F-4D97-AF65-F5344CB8AC3E}">
        <p14:creationId xmlns:p14="http://schemas.microsoft.com/office/powerpoint/2010/main" val="292938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234944"/>
            <a:ext cx="8675370" cy="1073796"/>
          </a:xfrm>
        </p:spPr>
        <p:txBody>
          <a:bodyPr>
            <a:normAutofit/>
          </a:bodyPr>
          <a:lstStyle>
            <a:lvl1pPr>
              <a:defRPr sz="3500" b="1">
                <a:solidFill>
                  <a:srgbClr val="002060"/>
                </a:solidFill>
                <a:latin typeface="Helvetica" pitchFamily="2"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2D076D-459F-4F7D-B105-1C14184AD801}" type="slidenum">
              <a:rPr lang="en-US" smtClean="0"/>
              <a:t>‹#›</a:t>
            </a:fld>
            <a:endParaRPr lang="en-US" dirty="0"/>
          </a:p>
        </p:txBody>
      </p:sp>
      <p:pic>
        <p:nvPicPr>
          <p:cNvPr id="7" name="Picture 6">
            <a:extLst>
              <a:ext uri="{FF2B5EF4-FFF2-40B4-BE49-F238E27FC236}">
                <a16:creationId xmlns:a16="http://schemas.microsoft.com/office/drawing/2014/main" id="{7B3EE2EB-C258-0645-AAE8-6E1902D20C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2677"/>
          <a:stretch/>
        </p:blipFill>
        <p:spPr>
          <a:xfrm>
            <a:off x="-104478" y="7061077"/>
            <a:ext cx="2904061" cy="556596"/>
          </a:xfrm>
          <a:prstGeom prst="rect">
            <a:avLst/>
          </a:prstGeom>
        </p:spPr>
      </p:pic>
    </p:spTree>
    <p:extLst>
      <p:ext uri="{BB962C8B-B14F-4D97-AF65-F5344CB8AC3E}">
        <p14:creationId xmlns:p14="http://schemas.microsoft.com/office/powerpoint/2010/main" val="80270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2D076D-459F-4F7D-B105-1C14184AD801}" type="slidenum">
              <a:rPr lang="en-US" smtClean="0"/>
              <a:t>‹#›</a:t>
            </a:fld>
            <a:endParaRPr lang="en-US" dirty="0"/>
          </a:p>
        </p:txBody>
      </p:sp>
      <p:pic>
        <p:nvPicPr>
          <p:cNvPr id="7" name="Picture 6">
            <a:extLst>
              <a:ext uri="{FF2B5EF4-FFF2-40B4-BE49-F238E27FC236}">
                <a16:creationId xmlns:a16="http://schemas.microsoft.com/office/drawing/2014/main" id="{90C89C24-84C2-1449-8276-810A60C9D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2677"/>
          <a:stretch/>
        </p:blipFill>
        <p:spPr>
          <a:xfrm>
            <a:off x="686277" y="7061077"/>
            <a:ext cx="2904061" cy="556596"/>
          </a:xfrm>
          <a:prstGeom prst="rect">
            <a:avLst/>
          </a:prstGeom>
        </p:spPr>
      </p:pic>
    </p:spTree>
    <p:extLst>
      <p:ext uri="{BB962C8B-B14F-4D97-AF65-F5344CB8AC3E}">
        <p14:creationId xmlns:p14="http://schemas.microsoft.com/office/powerpoint/2010/main" val="379029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2D076D-459F-4F7D-B105-1C14184AD801}" type="slidenum">
              <a:rPr lang="en-US" smtClean="0"/>
              <a:t>‹#›</a:t>
            </a:fld>
            <a:endParaRPr lang="en-US" dirty="0"/>
          </a:p>
        </p:txBody>
      </p:sp>
      <p:pic>
        <p:nvPicPr>
          <p:cNvPr id="8" name="Picture 7">
            <a:extLst>
              <a:ext uri="{FF2B5EF4-FFF2-40B4-BE49-F238E27FC236}">
                <a16:creationId xmlns:a16="http://schemas.microsoft.com/office/drawing/2014/main" id="{53B92C02-E007-FF4C-A5F3-9676A12EEA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2677"/>
          <a:stretch/>
        </p:blipFill>
        <p:spPr>
          <a:xfrm>
            <a:off x="691515" y="7080292"/>
            <a:ext cx="2904061" cy="556596"/>
          </a:xfrm>
          <a:prstGeom prst="rect">
            <a:avLst/>
          </a:prstGeom>
        </p:spPr>
      </p:pic>
    </p:spTree>
    <p:extLst>
      <p:ext uri="{BB962C8B-B14F-4D97-AF65-F5344CB8AC3E}">
        <p14:creationId xmlns:p14="http://schemas.microsoft.com/office/powerpoint/2010/main" val="361607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2D076D-459F-4F7D-B105-1C14184AD801}" type="slidenum">
              <a:rPr lang="en-US" smtClean="0"/>
              <a:t>‹#›</a:t>
            </a:fld>
            <a:endParaRPr lang="en-US" dirty="0"/>
          </a:p>
        </p:txBody>
      </p:sp>
      <p:pic>
        <p:nvPicPr>
          <p:cNvPr id="10" name="Picture 9">
            <a:extLst>
              <a:ext uri="{FF2B5EF4-FFF2-40B4-BE49-F238E27FC236}">
                <a16:creationId xmlns:a16="http://schemas.microsoft.com/office/drawing/2014/main" id="{8D08C125-0BA8-F04A-A3D1-386A164153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2677"/>
          <a:stretch/>
        </p:blipFill>
        <p:spPr>
          <a:xfrm>
            <a:off x="427784" y="7080292"/>
            <a:ext cx="2904061" cy="556596"/>
          </a:xfrm>
          <a:prstGeom prst="rect">
            <a:avLst/>
          </a:prstGeom>
        </p:spPr>
      </p:pic>
    </p:spTree>
    <p:extLst>
      <p:ext uri="{BB962C8B-B14F-4D97-AF65-F5344CB8AC3E}">
        <p14:creationId xmlns:p14="http://schemas.microsoft.com/office/powerpoint/2010/main" val="403462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2D076D-459F-4F7D-B105-1C14184AD801}" type="slidenum">
              <a:rPr lang="en-US" smtClean="0"/>
              <a:t>‹#›</a:t>
            </a:fld>
            <a:endParaRPr lang="en-US" dirty="0"/>
          </a:p>
        </p:txBody>
      </p:sp>
      <p:pic>
        <p:nvPicPr>
          <p:cNvPr id="6" name="Picture 5">
            <a:extLst>
              <a:ext uri="{FF2B5EF4-FFF2-40B4-BE49-F238E27FC236}">
                <a16:creationId xmlns:a16="http://schemas.microsoft.com/office/drawing/2014/main" id="{0678DB38-0200-B14E-8A89-168B86C036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2677"/>
          <a:stretch/>
        </p:blipFill>
        <p:spPr>
          <a:xfrm>
            <a:off x="427784" y="7061077"/>
            <a:ext cx="2904061" cy="556596"/>
          </a:xfrm>
          <a:prstGeom prst="rect">
            <a:avLst/>
          </a:prstGeom>
        </p:spPr>
      </p:pic>
    </p:spTree>
    <p:extLst>
      <p:ext uri="{BB962C8B-B14F-4D97-AF65-F5344CB8AC3E}">
        <p14:creationId xmlns:p14="http://schemas.microsoft.com/office/powerpoint/2010/main" val="264777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2D076D-459F-4F7D-B105-1C14184AD801}" type="slidenum">
              <a:rPr lang="en-US" smtClean="0"/>
              <a:t>‹#›</a:t>
            </a:fld>
            <a:endParaRPr lang="en-US" dirty="0"/>
          </a:p>
        </p:txBody>
      </p:sp>
      <p:pic>
        <p:nvPicPr>
          <p:cNvPr id="5" name="Picture 4">
            <a:extLst>
              <a:ext uri="{FF2B5EF4-FFF2-40B4-BE49-F238E27FC236}">
                <a16:creationId xmlns:a16="http://schemas.microsoft.com/office/drawing/2014/main" id="{1372C9A1-D158-6F4D-A0DB-ECC935D556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2677"/>
          <a:stretch/>
        </p:blipFill>
        <p:spPr>
          <a:xfrm>
            <a:off x="239189" y="7061077"/>
            <a:ext cx="2904061" cy="556596"/>
          </a:xfrm>
          <a:prstGeom prst="rect">
            <a:avLst/>
          </a:prstGeom>
        </p:spPr>
      </p:pic>
    </p:spTree>
    <p:extLst>
      <p:ext uri="{BB962C8B-B14F-4D97-AF65-F5344CB8AC3E}">
        <p14:creationId xmlns:p14="http://schemas.microsoft.com/office/powerpoint/2010/main" val="197186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2D076D-459F-4F7D-B105-1C14184AD801}" type="slidenum">
              <a:rPr lang="en-US" smtClean="0"/>
              <a:t>‹#›</a:t>
            </a:fld>
            <a:endParaRPr lang="en-US" dirty="0"/>
          </a:p>
        </p:txBody>
      </p:sp>
      <p:pic>
        <p:nvPicPr>
          <p:cNvPr id="8" name="Picture 7">
            <a:extLst>
              <a:ext uri="{FF2B5EF4-FFF2-40B4-BE49-F238E27FC236}">
                <a16:creationId xmlns:a16="http://schemas.microsoft.com/office/drawing/2014/main" id="{D5D3FE2D-EF04-9C45-AE91-1031562B60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2677"/>
          <a:stretch/>
        </p:blipFill>
        <p:spPr>
          <a:xfrm>
            <a:off x="427784" y="7061077"/>
            <a:ext cx="2904061" cy="556596"/>
          </a:xfrm>
          <a:prstGeom prst="rect">
            <a:avLst/>
          </a:prstGeom>
        </p:spPr>
      </p:pic>
    </p:spTree>
    <p:extLst>
      <p:ext uri="{BB962C8B-B14F-4D97-AF65-F5344CB8AC3E}">
        <p14:creationId xmlns:p14="http://schemas.microsoft.com/office/powerpoint/2010/main" val="3229376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2D076D-459F-4F7D-B105-1C14184AD801}" type="slidenum">
              <a:rPr lang="en-US" smtClean="0"/>
              <a:t>‹#›</a:t>
            </a:fld>
            <a:endParaRPr lang="en-US" dirty="0"/>
          </a:p>
        </p:txBody>
      </p:sp>
      <p:pic>
        <p:nvPicPr>
          <p:cNvPr id="8" name="Picture 7">
            <a:extLst>
              <a:ext uri="{FF2B5EF4-FFF2-40B4-BE49-F238E27FC236}">
                <a16:creationId xmlns:a16="http://schemas.microsoft.com/office/drawing/2014/main" id="{9769BCB4-032E-2242-AD54-0BEC4DC396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2677"/>
          <a:stretch/>
        </p:blipFill>
        <p:spPr>
          <a:xfrm>
            <a:off x="427784" y="7061077"/>
            <a:ext cx="2904061" cy="556596"/>
          </a:xfrm>
          <a:prstGeom prst="rect">
            <a:avLst/>
          </a:prstGeom>
        </p:spPr>
      </p:pic>
    </p:spTree>
    <p:extLst>
      <p:ext uri="{BB962C8B-B14F-4D97-AF65-F5344CB8AC3E}">
        <p14:creationId xmlns:p14="http://schemas.microsoft.com/office/powerpoint/2010/main" val="30773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B5DE4604-CA2C-4C1D-9A24-C45A4A2C8281}" type="datetime1">
              <a:rPr lang="en-US" smtClean="0"/>
              <a:t>4/9/20</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E92D076D-459F-4F7D-B105-1C14184AD801}" type="slidenum">
              <a:rPr lang="en-US" smtClean="0"/>
              <a:t>‹#›</a:t>
            </a:fld>
            <a:endParaRPr lang="en-US" dirty="0"/>
          </a:p>
        </p:txBody>
      </p:sp>
    </p:spTree>
    <p:extLst>
      <p:ext uri="{BB962C8B-B14F-4D97-AF65-F5344CB8AC3E}">
        <p14:creationId xmlns:p14="http://schemas.microsoft.com/office/powerpoint/2010/main" val="17742033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rs.gov/pub/irs-pdf/f4506t.pdf" TargetMode="External"/><Relationship Id="rId2" Type="http://schemas.openxmlformats.org/officeDocument/2006/relationships/hyperlink" Target="https://covid19relief.sba.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view of a city&#10;&#10;Description automatically generated">
            <a:extLst>
              <a:ext uri="{FF2B5EF4-FFF2-40B4-BE49-F238E27FC236}">
                <a16:creationId xmlns:a16="http://schemas.microsoft.com/office/drawing/2014/main" id="{37A442D4-4934-0D43-B385-43AF098EE458}"/>
              </a:ext>
            </a:extLst>
          </p:cNvPr>
          <p:cNvPicPr>
            <a:picLocks noChangeAspect="1"/>
          </p:cNvPicPr>
          <p:nvPr/>
        </p:nvPicPr>
        <p:blipFill rotWithShape="1">
          <a:blip r:embed="rId3">
            <a:extLst>
              <a:ext uri="{28A0092B-C50C-407E-A947-70E740481C1C}">
                <a14:useLocalDpi xmlns:a14="http://schemas.microsoft.com/office/drawing/2010/main" val="0"/>
              </a:ext>
            </a:extLst>
          </a:blip>
          <a:srcRect l="3741" r="3739" b="-1"/>
          <a:stretch/>
        </p:blipFill>
        <p:spPr>
          <a:xfrm>
            <a:off x="0" y="0"/>
            <a:ext cx="10058400" cy="5824025"/>
          </a:xfrm>
          <a:prstGeom prst="rect">
            <a:avLst/>
          </a:prstGeom>
        </p:spPr>
      </p:pic>
      <p:sp>
        <p:nvSpPr>
          <p:cNvPr id="6" name="Rectangle 5">
            <a:extLst>
              <a:ext uri="{FF2B5EF4-FFF2-40B4-BE49-F238E27FC236}">
                <a16:creationId xmlns:a16="http://schemas.microsoft.com/office/drawing/2014/main" id="{C9C8646C-93C5-BD47-81EC-8EF0278BB238}"/>
              </a:ext>
            </a:extLst>
          </p:cNvPr>
          <p:cNvSpPr/>
          <p:nvPr/>
        </p:nvSpPr>
        <p:spPr>
          <a:xfrm>
            <a:off x="0" y="23085"/>
            <a:ext cx="10058400" cy="5800661"/>
          </a:xfrm>
          <a:prstGeom prst="rect">
            <a:avLst/>
          </a:prstGeom>
          <a:solidFill>
            <a:schemeClr val="accent1">
              <a:lumMod val="5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7C07E1A-6A32-CE4C-864C-19BF91743B6A}"/>
              </a:ext>
            </a:extLst>
          </p:cNvPr>
          <p:cNvSpPr/>
          <p:nvPr/>
        </p:nvSpPr>
        <p:spPr>
          <a:xfrm>
            <a:off x="3603774" y="6254369"/>
            <a:ext cx="6078455" cy="400110"/>
          </a:xfrm>
          <a:prstGeom prst="rect">
            <a:avLst/>
          </a:prstGeom>
        </p:spPr>
        <p:txBody>
          <a:bodyPr wrap="square">
            <a:spAutoFit/>
          </a:bodyPr>
          <a:lstStyle/>
          <a:p>
            <a:r>
              <a:rPr lang="en-US" sz="2000" spc="-116" dirty="0">
                <a:solidFill>
                  <a:schemeClr val="accent1"/>
                </a:solidFill>
                <a:latin typeface="Roboto Light" panose="02000000000000000000" pitchFamily="2" charset="0"/>
                <a:ea typeface="Roboto Light" panose="02000000000000000000" pitchFamily="2" charset="0"/>
                <a:cs typeface="Lato" panose="020F0502020204030203" pitchFamily="34" charset="0"/>
              </a:rPr>
              <a:t>BIG FIRM  SOPHISTICATION </a:t>
            </a:r>
            <a:r>
              <a:rPr lang="en-US" sz="2000" dirty="0">
                <a:solidFill>
                  <a:schemeClr val="accent1"/>
                </a:solidFill>
                <a:latin typeface="Roboto Light" panose="02000000000000000000" pitchFamily="2" charset="0"/>
                <a:ea typeface="Roboto Light" panose="02000000000000000000" pitchFamily="2" charset="0"/>
                <a:cs typeface="Lato" panose="020F0502020204030203" pitchFamily="34" charset="0"/>
              </a:rPr>
              <a:t>with a small firm touch</a:t>
            </a:r>
            <a:endParaRPr lang="en-US" sz="2000" dirty="0">
              <a:solidFill>
                <a:schemeClr val="accent1"/>
              </a:solidFill>
            </a:endParaRPr>
          </a:p>
        </p:txBody>
      </p:sp>
      <p:sp>
        <p:nvSpPr>
          <p:cNvPr id="17" name="Title 3">
            <a:extLst>
              <a:ext uri="{FF2B5EF4-FFF2-40B4-BE49-F238E27FC236}">
                <a16:creationId xmlns:a16="http://schemas.microsoft.com/office/drawing/2014/main" id="{A6996C3F-2A39-354C-9790-08FAF98B65B9}"/>
              </a:ext>
            </a:extLst>
          </p:cNvPr>
          <p:cNvSpPr>
            <a:spLocks noGrp="1"/>
          </p:cNvSpPr>
          <p:nvPr>
            <p:ph type="ctrTitle"/>
          </p:nvPr>
        </p:nvSpPr>
        <p:spPr>
          <a:xfrm>
            <a:off x="868528" y="2757036"/>
            <a:ext cx="8549640" cy="1655119"/>
          </a:xfrm>
        </p:spPr>
        <p:txBody>
          <a:bodyPr vert="horz" lIns="91440" tIns="45720" rIns="91440" bIns="45720" rtlCol="0" anchor="ctr">
            <a:normAutofit fontScale="90000"/>
          </a:bodyPr>
          <a:lstStyle/>
          <a:p>
            <a:pPr defTabSz="914400"/>
            <a:r>
              <a:rPr lang="en-US" sz="4400" b="1" dirty="0">
                <a:solidFill>
                  <a:schemeClr val="bg1"/>
                </a:solidFill>
                <a:latin typeface="Helvetica" pitchFamily="2" charset="0"/>
              </a:rPr>
              <a:t>Coronavirus (COVID-19) Series</a:t>
            </a:r>
            <a:br>
              <a:rPr lang="en-US" sz="4400" b="1" dirty="0">
                <a:solidFill>
                  <a:schemeClr val="bg1"/>
                </a:solidFill>
                <a:latin typeface="Helvetica" pitchFamily="2" charset="0"/>
              </a:rPr>
            </a:br>
            <a:br>
              <a:rPr lang="en-US" sz="4400" b="1" dirty="0">
                <a:solidFill>
                  <a:schemeClr val="bg1"/>
                </a:solidFill>
                <a:latin typeface="Helvetica" pitchFamily="2" charset="0"/>
              </a:rPr>
            </a:br>
            <a:r>
              <a:rPr lang="en-US" sz="4400" dirty="0">
                <a:solidFill>
                  <a:schemeClr val="bg1"/>
                </a:solidFill>
                <a:latin typeface="Helvetica" pitchFamily="2" charset="0"/>
              </a:rPr>
              <a:t>CARES Act: Small Business Guide to Financial Relief</a:t>
            </a:r>
            <a:br>
              <a:rPr lang="en-US" sz="4400" dirty="0"/>
            </a:br>
            <a:endParaRPr lang="en-US" sz="4400" dirty="0"/>
          </a:p>
        </p:txBody>
      </p:sp>
      <p:pic>
        <p:nvPicPr>
          <p:cNvPr id="18" name="Picture 17">
            <a:extLst>
              <a:ext uri="{FF2B5EF4-FFF2-40B4-BE49-F238E27FC236}">
                <a16:creationId xmlns:a16="http://schemas.microsoft.com/office/drawing/2014/main" id="{562AD6BF-3B05-434E-9CF2-92A100D73997}"/>
              </a:ext>
            </a:extLst>
          </p:cNvPr>
          <p:cNvPicPr>
            <a:picLocks noChangeAspect="1"/>
          </p:cNvPicPr>
          <p:nvPr/>
        </p:nvPicPr>
        <p:blipFill rotWithShape="1">
          <a:blip r:embed="rId4">
            <a:extLst>
              <a:ext uri="{28A0092B-C50C-407E-A947-70E740481C1C}">
                <a14:useLocalDpi xmlns:a14="http://schemas.microsoft.com/office/drawing/2010/main" val="0"/>
              </a:ext>
            </a:extLst>
          </a:blip>
          <a:srcRect b="32677"/>
          <a:stretch/>
        </p:blipFill>
        <p:spPr>
          <a:xfrm>
            <a:off x="868528" y="6041170"/>
            <a:ext cx="2904061" cy="556596"/>
          </a:xfrm>
          <a:prstGeom prst="rect">
            <a:avLst/>
          </a:prstGeom>
        </p:spPr>
      </p:pic>
      <p:sp>
        <p:nvSpPr>
          <p:cNvPr id="10" name="TextBox 9">
            <a:extLst>
              <a:ext uri="{FF2B5EF4-FFF2-40B4-BE49-F238E27FC236}">
                <a16:creationId xmlns:a16="http://schemas.microsoft.com/office/drawing/2014/main" id="{E8A85040-F837-AA47-97F7-B56104D161AF}"/>
              </a:ext>
            </a:extLst>
          </p:cNvPr>
          <p:cNvSpPr txBox="1"/>
          <p:nvPr/>
        </p:nvSpPr>
        <p:spPr>
          <a:xfrm>
            <a:off x="3010146" y="6820161"/>
            <a:ext cx="3911648" cy="800219"/>
          </a:xfrm>
          <a:prstGeom prst="rect">
            <a:avLst/>
          </a:prstGeom>
          <a:noFill/>
        </p:spPr>
        <p:txBody>
          <a:bodyPr wrap="none" rtlCol="0">
            <a:spAutoFit/>
          </a:bodyPr>
          <a:lstStyle/>
          <a:p>
            <a:pPr algn="ctr"/>
            <a:r>
              <a:rPr lang="en-US" dirty="0">
                <a:solidFill>
                  <a:schemeClr val="accent1"/>
                </a:solidFill>
                <a:latin typeface="Helvetica" pitchFamily="2" charset="0"/>
              </a:rPr>
              <a:t>New York | Washington DC | Florida </a:t>
            </a:r>
          </a:p>
          <a:p>
            <a:pPr algn="ctr"/>
            <a:endParaRPr lang="en-US" sz="1000" dirty="0">
              <a:solidFill>
                <a:schemeClr val="accent1"/>
              </a:solidFill>
              <a:latin typeface="Helvetica" pitchFamily="2" charset="0"/>
            </a:endParaRPr>
          </a:p>
          <a:p>
            <a:pPr algn="ctr"/>
            <a:r>
              <a:rPr lang="en-US" dirty="0" err="1">
                <a:solidFill>
                  <a:schemeClr val="accent1"/>
                </a:solidFill>
                <a:latin typeface="Helvetica" pitchFamily="2" charset="0"/>
              </a:rPr>
              <a:t>burghergray.com</a:t>
            </a:r>
            <a:endParaRPr lang="en-US" dirty="0">
              <a:solidFill>
                <a:schemeClr val="accent1"/>
              </a:solidFill>
              <a:latin typeface="Helvetica" pitchFamily="2" charset="0"/>
            </a:endParaRPr>
          </a:p>
        </p:txBody>
      </p:sp>
      <p:cxnSp>
        <p:nvCxnSpPr>
          <p:cNvPr id="19" name="Straight Connector 18">
            <a:extLst>
              <a:ext uri="{FF2B5EF4-FFF2-40B4-BE49-F238E27FC236}">
                <a16:creationId xmlns:a16="http://schemas.microsoft.com/office/drawing/2014/main" id="{3781F281-ED2F-3949-96FC-272316D8BADE}"/>
              </a:ext>
            </a:extLst>
          </p:cNvPr>
          <p:cNvCxnSpPr/>
          <p:nvPr/>
        </p:nvCxnSpPr>
        <p:spPr>
          <a:xfrm>
            <a:off x="3603775" y="6183591"/>
            <a:ext cx="0" cy="400549"/>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066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DCD62-BC56-674C-93AC-A507D36039EB}"/>
              </a:ext>
            </a:extLst>
          </p:cNvPr>
          <p:cNvSpPr>
            <a:spLocks noGrp="1"/>
          </p:cNvSpPr>
          <p:nvPr>
            <p:ph type="title"/>
          </p:nvPr>
        </p:nvSpPr>
        <p:spPr/>
        <p:txBody>
          <a:bodyPr/>
          <a:lstStyle/>
          <a:p>
            <a:r>
              <a:rPr lang="en-US" dirty="0"/>
              <a:t>Loan Amount</a:t>
            </a:r>
          </a:p>
        </p:txBody>
      </p:sp>
      <p:graphicFrame>
        <p:nvGraphicFramePr>
          <p:cNvPr id="4" name="Content Placeholder 3">
            <a:extLst>
              <a:ext uri="{FF2B5EF4-FFF2-40B4-BE49-F238E27FC236}">
                <a16:creationId xmlns:a16="http://schemas.microsoft.com/office/drawing/2014/main" id="{9425CDBF-351C-BF42-A934-0448D7E514EB}"/>
              </a:ext>
            </a:extLst>
          </p:cNvPr>
          <p:cNvGraphicFramePr>
            <a:graphicFrameLocks noGrp="1"/>
          </p:cNvGraphicFramePr>
          <p:nvPr>
            <p:ph idx="1"/>
            <p:extLst>
              <p:ext uri="{D42A27DB-BD31-4B8C-83A1-F6EECF244321}">
                <p14:modId xmlns:p14="http://schemas.microsoft.com/office/powerpoint/2010/main" val="1747748984"/>
              </p:ext>
            </p:extLst>
          </p:nvPr>
        </p:nvGraphicFramePr>
        <p:xfrm>
          <a:off x="646611" y="1646962"/>
          <a:ext cx="8666389" cy="5408676"/>
        </p:xfrm>
        <a:graphic>
          <a:graphicData uri="http://schemas.openxmlformats.org/drawingml/2006/table">
            <a:tbl>
              <a:tblPr firstRow="1" bandRow="1">
                <a:tableStyleId>{5C22544A-7EE6-4342-B048-85BDC9FD1C3A}</a:tableStyleId>
              </a:tblPr>
              <a:tblGrid>
                <a:gridCol w="2151210">
                  <a:extLst>
                    <a:ext uri="{9D8B030D-6E8A-4147-A177-3AD203B41FA5}">
                      <a16:colId xmlns:a16="http://schemas.microsoft.com/office/drawing/2014/main" val="19462814"/>
                    </a:ext>
                  </a:extLst>
                </a:gridCol>
                <a:gridCol w="2216631">
                  <a:extLst>
                    <a:ext uri="{9D8B030D-6E8A-4147-A177-3AD203B41FA5}">
                      <a16:colId xmlns:a16="http://schemas.microsoft.com/office/drawing/2014/main" val="3998664413"/>
                    </a:ext>
                  </a:extLst>
                </a:gridCol>
                <a:gridCol w="1533832">
                  <a:extLst>
                    <a:ext uri="{9D8B030D-6E8A-4147-A177-3AD203B41FA5}">
                      <a16:colId xmlns:a16="http://schemas.microsoft.com/office/drawing/2014/main" val="900396012"/>
                    </a:ext>
                  </a:extLst>
                </a:gridCol>
                <a:gridCol w="2764716">
                  <a:extLst>
                    <a:ext uri="{9D8B030D-6E8A-4147-A177-3AD203B41FA5}">
                      <a16:colId xmlns:a16="http://schemas.microsoft.com/office/drawing/2014/main" val="3817334426"/>
                    </a:ext>
                  </a:extLst>
                </a:gridCol>
              </a:tblGrid>
              <a:tr h="528066">
                <a:tc>
                  <a:txBody>
                    <a:bodyPr/>
                    <a:lstStyle/>
                    <a:p>
                      <a:pPr algn="ctr"/>
                      <a:r>
                        <a:rPr lang="en-US" sz="1500" dirty="0"/>
                        <a:t>Traditional SBA 7(a) Loan Program</a:t>
                      </a:r>
                    </a:p>
                  </a:txBody>
                  <a:tcPr marL="75438" marR="75438" marT="37719" marB="37719"/>
                </a:tc>
                <a:tc>
                  <a:txBody>
                    <a:bodyPr/>
                    <a:lstStyle/>
                    <a:p>
                      <a:pPr algn="ctr"/>
                      <a:r>
                        <a:rPr lang="en-US" sz="1500" dirty="0"/>
                        <a:t>EIDLP</a:t>
                      </a:r>
                    </a:p>
                  </a:txBody>
                  <a:tcPr marL="75438" marR="75438" marT="37719" marB="37719"/>
                </a:tc>
                <a:tc>
                  <a:txBody>
                    <a:bodyPr/>
                    <a:lstStyle/>
                    <a:p>
                      <a:pPr algn="ctr"/>
                      <a:r>
                        <a:rPr lang="en-US" sz="1500" dirty="0"/>
                        <a:t>EBL</a:t>
                      </a:r>
                    </a:p>
                  </a:txBody>
                  <a:tcPr marL="75438" marR="75438" marT="37719" marB="37719"/>
                </a:tc>
                <a:tc>
                  <a:txBody>
                    <a:bodyPr/>
                    <a:lstStyle/>
                    <a:p>
                      <a:pPr algn="ctr"/>
                      <a:r>
                        <a:rPr lang="en-US" sz="1500" dirty="0"/>
                        <a:t>PPP</a:t>
                      </a:r>
                    </a:p>
                  </a:txBody>
                  <a:tcPr marL="75438" marR="75438" marT="37719" marB="37719"/>
                </a:tc>
                <a:extLst>
                  <a:ext uri="{0D108BD9-81ED-4DB2-BD59-A6C34878D82A}">
                    <a16:rowId xmlns:a16="http://schemas.microsoft.com/office/drawing/2014/main" val="450624648"/>
                  </a:ext>
                </a:extLst>
              </a:tr>
              <a:tr h="3470148">
                <a:tc>
                  <a:txBody>
                    <a:bodyPr/>
                    <a:lstStyle/>
                    <a:p>
                      <a:r>
                        <a:rPr lang="en-US" sz="1500" dirty="0"/>
                        <a:t>Maximum loan amounts vary with the type of 7(a) loan program:</a:t>
                      </a:r>
                    </a:p>
                    <a:p>
                      <a:pPr marL="285750" indent="-285750">
                        <a:buFont typeface="Arial" panose="020B0604020202020204" pitchFamily="34" charset="0"/>
                        <a:buChar char="•"/>
                      </a:pPr>
                      <a:r>
                        <a:rPr lang="en-US" sz="1500" dirty="0"/>
                        <a:t>Standard 7(a) loan: Up to $5 million.</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7(a) small loan: Up to $350,000.</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SBA express loans: Up to $350,000.</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Export working capital: Up to $5 million.</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Export express: Up to $500,000.</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International trade: Up to $5 million.</a:t>
                      </a:r>
                    </a:p>
                  </a:txBody>
                  <a:tcPr marL="75438" marR="75438" marT="37719" marB="37719"/>
                </a:tc>
                <a:tc>
                  <a:txBody>
                    <a:bodyPr/>
                    <a:lstStyle/>
                    <a:p>
                      <a:pPr marL="174625" indent="-174625">
                        <a:buFont typeface="Arial" panose="020B0604020202020204" pitchFamily="34" charset="0"/>
                        <a:buChar char="•"/>
                        <a:tabLst/>
                      </a:pPr>
                      <a:r>
                        <a:rPr lang="en-US" sz="1500" dirty="0"/>
                        <a:t>Maximum loan amount is $2 million.</a:t>
                      </a:r>
                    </a:p>
                    <a:p>
                      <a:pPr marL="174625" indent="-174625">
                        <a:buFont typeface="Arial" panose="020B0604020202020204" pitchFamily="34" charset="0"/>
                        <a:buChar char="•"/>
                        <a:tabLst/>
                      </a:pPr>
                      <a:endParaRPr lang="en-US" sz="1500" dirty="0"/>
                    </a:p>
                    <a:p>
                      <a:pPr marL="174625" indent="-174625">
                        <a:buFont typeface="Arial" panose="020B0604020202020204" pitchFamily="34" charset="0"/>
                        <a:buChar char="•"/>
                        <a:tabLst/>
                      </a:pPr>
                      <a:r>
                        <a:rPr lang="en-US" sz="1500" dirty="0"/>
                        <a:t>Borrower can request an advance of up to $10,000.</a:t>
                      </a:r>
                    </a:p>
                    <a:p>
                      <a:pPr marL="174625" indent="-174625">
                        <a:buFont typeface="Arial" panose="020B0604020202020204" pitchFamily="34" charset="0"/>
                        <a:buChar char="•"/>
                        <a:tabLst/>
                      </a:pPr>
                      <a:endParaRPr lang="en-US" sz="1500" dirty="0"/>
                    </a:p>
                    <a:p>
                      <a:pPr marL="174625" indent="-174625">
                        <a:buFont typeface="Arial" panose="020B0604020202020204" pitchFamily="34" charset="0"/>
                        <a:buChar char="•"/>
                        <a:tabLst/>
                      </a:pPr>
                      <a:r>
                        <a:rPr lang="en-US" sz="1500" dirty="0"/>
                        <a:t>SBA will distribute the $10,000 within 3 days of the request.</a:t>
                      </a:r>
                    </a:p>
                    <a:p>
                      <a:pPr marL="174625" indent="-174625">
                        <a:buFont typeface="Arial" panose="020B0604020202020204" pitchFamily="34" charset="0"/>
                        <a:buChar char="•"/>
                        <a:tabLst/>
                      </a:pPr>
                      <a:endParaRPr lang="en-US" sz="1500" dirty="0"/>
                    </a:p>
                    <a:p>
                      <a:pPr marL="174625" indent="-174625">
                        <a:buFont typeface="Arial" panose="020B0604020202020204" pitchFamily="34" charset="0"/>
                        <a:buChar char="•"/>
                        <a:tabLst/>
                      </a:pPr>
                      <a:r>
                        <a:rPr lang="en-US" sz="1500" dirty="0"/>
                        <a:t>Borrower will not be required to pay back the $10,000 even if EIDL is subsequently denied.</a:t>
                      </a:r>
                    </a:p>
                  </a:txBody>
                  <a:tcPr marL="75438" marR="75438" marT="37719" marB="37719"/>
                </a:tc>
                <a:tc>
                  <a:txBody>
                    <a:bodyPr/>
                    <a:lstStyle/>
                    <a:p>
                      <a:pPr marL="115888" indent="-115888">
                        <a:buFont typeface="Arial" panose="020B0604020202020204" pitchFamily="34" charset="0"/>
                        <a:buChar char="•"/>
                        <a:tabLst/>
                      </a:pPr>
                      <a:r>
                        <a:rPr lang="en-US" sz="1500" dirty="0"/>
                        <a:t>Maximum loan</a:t>
                      </a:r>
                      <a:r>
                        <a:rPr lang="en-US" sz="1500" baseline="0" dirty="0"/>
                        <a:t> amount is $25,000.</a:t>
                      </a:r>
                      <a:endParaRPr lang="en-US" sz="1500" dirty="0"/>
                    </a:p>
                  </a:txBody>
                  <a:tcPr marL="75438" marR="75438" marT="37719" marB="37719"/>
                </a:tc>
                <a:tc>
                  <a:txBody>
                    <a:bodyPr/>
                    <a:lstStyle/>
                    <a:p>
                      <a:pPr marL="115888" indent="-115888">
                        <a:buFont typeface="Arial" panose="020B0604020202020204" pitchFamily="34" charset="0"/>
                        <a:buChar char="•"/>
                        <a:tabLst/>
                      </a:pPr>
                      <a:r>
                        <a:rPr lang="en-US" sz="1500" dirty="0"/>
                        <a:t>Maximum loan amount shall be the lesser of:</a:t>
                      </a:r>
                    </a:p>
                    <a:p>
                      <a:pPr marL="466725" lvl="1" indent="-176213">
                        <a:buFont typeface="Arial" panose="020B0604020202020204" pitchFamily="34" charset="0"/>
                        <a:buChar char="•"/>
                        <a:tabLst/>
                      </a:pPr>
                      <a:r>
                        <a:rPr lang="en-US" sz="1500" dirty="0"/>
                        <a:t>2.5 times the average total monthly payroll costs for the prior year; and           $10 million.</a:t>
                      </a:r>
                    </a:p>
                    <a:p>
                      <a:pPr marL="466725" lvl="1" indent="-176213">
                        <a:buFont typeface="Arial" panose="020B0604020202020204" pitchFamily="34" charset="0"/>
                        <a:buChar char="•"/>
                        <a:tabLst/>
                      </a:pPr>
                      <a:endParaRPr lang="en-US" sz="1500" dirty="0"/>
                    </a:p>
                    <a:p>
                      <a:pPr marL="115888" lvl="0" indent="-115888">
                        <a:buFont typeface="Arial" panose="020B0604020202020204" pitchFamily="34" charset="0"/>
                        <a:buChar char="•"/>
                        <a:tabLst/>
                      </a:pPr>
                      <a:r>
                        <a:rPr lang="en-US" sz="1500" dirty="0"/>
                        <a:t>Payroll costs do not include:</a:t>
                      </a:r>
                    </a:p>
                    <a:p>
                      <a:pPr marL="466725" lvl="1" indent="-176213">
                        <a:buFont typeface="Arial" panose="020B0604020202020204" pitchFamily="34" charset="0"/>
                        <a:buChar char="•"/>
                        <a:tabLst/>
                      </a:pPr>
                      <a:r>
                        <a:rPr lang="en-US" sz="1500" dirty="0"/>
                        <a:t>Employee compensation over $100,000.</a:t>
                      </a:r>
                    </a:p>
                    <a:p>
                      <a:pPr marL="466725" lvl="1" indent="-176213">
                        <a:buFont typeface="Arial" panose="020B0604020202020204" pitchFamily="34" charset="0"/>
                        <a:buChar char="•"/>
                        <a:tabLst/>
                      </a:pPr>
                      <a:endParaRPr lang="en-US" sz="1500" dirty="0"/>
                    </a:p>
                    <a:p>
                      <a:pPr marL="466725" lvl="1" indent="-176213">
                        <a:buFont typeface="Arial" panose="020B0604020202020204" pitchFamily="34" charset="0"/>
                        <a:buChar char="•"/>
                        <a:tabLst/>
                      </a:pPr>
                      <a:r>
                        <a:rPr lang="en-US" sz="1500" dirty="0"/>
                        <a:t>Employee compensation to residents outside U.S.</a:t>
                      </a:r>
                    </a:p>
                    <a:p>
                      <a:pPr marL="466725" lvl="1" indent="-176213">
                        <a:buFont typeface="Arial" panose="020B0604020202020204" pitchFamily="34" charset="0"/>
                        <a:buChar char="•"/>
                        <a:tabLst/>
                      </a:pPr>
                      <a:endParaRPr lang="en-US" sz="1500" dirty="0"/>
                    </a:p>
                    <a:p>
                      <a:pPr marL="466725" lvl="1" indent="-176213">
                        <a:buFont typeface="Arial" panose="020B0604020202020204" pitchFamily="34" charset="0"/>
                        <a:buChar char="•"/>
                        <a:tabLst/>
                      </a:pPr>
                      <a:r>
                        <a:rPr lang="en-US" sz="1500" dirty="0"/>
                        <a:t>Compensation to</a:t>
                      </a:r>
                      <a:r>
                        <a:rPr lang="en-US" sz="1500" baseline="0" dirty="0"/>
                        <a:t> independent contractors.</a:t>
                      </a:r>
                      <a:endParaRPr lang="en-US" sz="1500" dirty="0"/>
                    </a:p>
                  </a:txBody>
                  <a:tcPr marL="75438" marR="75438" marT="37719" marB="37719"/>
                </a:tc>
                <a:extLst>
                  <a:ext uri="{0D108BD9-81ED-4DB2-BD59-A6C34878D82A}">
                    <a16:rowId xmlns:a16="http://schemas.microsoft.com/office/drawing/2014/main" val="2915110953"/>
                  </a:ext>
                </a:extLst>
              </a:tr>
            </a:tbl>
          </a:graphicData>
        </a:graphic>
      </p:graphicFrame>
      <p:cxnSp>
        <p:nvCxnSpPr>
          <p:cNvPr id="5" name="Straight Connector 4">
            <a:extLst>
              <a:ext uri="{FF2B5EF4-FFF2-40B4-BE49-F238E27FC236}">
                <a16:creationId xmlns:a16="http://schemas.microsoft.com/office/drawing/2014/main" id="{78242563-9FD9-0443-90D3-0CF48F48845B}"/>
              </a:ext>
            </a:extLst>
          </p:cNvPr>
          <p:cNvCxnSpPr>
            <a:cxnSpLocks/>
          </p:cNvCxnSpPr>
          <p:nvPr/>
        </p:nvCxnSpPr>
        <p:spPr>
          <a:xfrm>
            <a:off x="646611" y="1079634"/>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76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DCD62-BC56-674C-93AC-A507D36039EB}"/>
              </a:ext>
            </a:extLst>
          </p:cNvPr>
          <p:cNvSpPr>
            <a:spLocks noGrp="1"/>
          </p:cNvSpPr>
          <p:nvPr>
            <p:ph type="title"/>
          </p:nvPr>
        </p:nvSpPr>
        <p:spPr/>
        <p:txBody>
          <a:bodyPr/>
          <a:lstStyle/>
          <a:p>
            <a:r>
              <a:rPr lang="en-US" dirty="0"/>
              <a:t>Loan Amount (Cont’d)</a:t>
            </a:r>
          </a:p>
        </p:txBody>
      </p:sp>
      <p:graphicFrame>
        <p:nvGraphicFramePr>
          <p:cNvPr id="4" name="Content Placeholder 3">
            <a:extLst>
              <a:ext uri="{FF2B5EF4-FFF2-40B4-BE49-F238E27FC236}">
                <a16:creationId xmlns:a16="http://schemas.microsoft.com/office/drawing/2014/main" id="{9425CDBF-351C-BF42-A934-0448D7E514EB}"/>
              </a:ext>
            </a:extLst>
          </p:cNvPr>
          <p:cNvGraphicFramePr>
            <a:graphicFrameLocks noGrp="1"/>
          </p:cNvGraphicFramePr>
          <p:nvPr>
            <p:ph idx="1"/>
            <p:extLst>
              <p:ext uri="{D42A27DB-BD31-4B8C-83A1-F6EECF244321}">
                <p14:modId xmlns:p14="http://schemas.microsoft.com/office/powerpoint/2010/main" val="1999412862"/>
              </p:ext>
            </p:extLst>
          </p:nvPr>
        </p:nvGraphicFramePr>
        <p:xfrm>
          <a:off x="691515" y="1602716"/>
          <a:ext cx="8666389" cy="4857077"/>
        </p:xfrm>
        <a:graphic>
          <a:graphicData uri="http://schemas.openxmlformats.org/drawingml/2006/table">
            <a:tbl>
              <a:tblPr firstRow="1" bandRow="1">
                <a:tableStyleId>{5C22544A-7EE6-4342-B048-85BDC9FD1C3A}</a:tableStyleId>
              </a:tblPr>
              <a:tblGrid>
                <a:gridCol w="1638730">
                  <a:extLst>
                    <a:ext uri="{9D8B030D-6E8A-4147-A177-3AD203B41FA5}">
                      <a16:colId xmlns:a16="http://schemas.microsoft.com/office/drawing/2014/main" val="19462814"/>
                    </a:ext>
                  </a:extLst>
                </a:gridCol>
                <a:gridCol w="2580968">
                  <a:extLst>
                    <a:ext uri="{9D8B030D-6E8A-4147-A177-3AD203B41FA5}">
                      <a16:colId xmlns:a16="http://schemas.microsoft.com/office/drawing/2014/main" val="3998664413"/>
                    </a:ext>
                  </a:extLst>
                </a:gridCol>
                <a:gridCol w="1107603">
                  <a:extLst>
                    <a:ext uri="{9D8B030D-6E8A-4147-A177-3AD203B41FA5}">
                      <a16:colId xmlns:a16="http://schemas.microsoft.com/office/drawing/2014/main" val="951400981"/>
                    </a:ext>
                  </a:extLst>
                </a:gridCol>
                <a:gridCol w="3339088">
                  <a:extLst>
                    <a:ext uri="{9D8B030D-6E8A-4147-A177-3AD203B41FA5}">
                      <a16:colId xmlns:a16="http://schemas.microsoft.com/office/drawing/2014/main" val="3817334426"/>
                    </a:ext>
                  </a:extLst>
                </a:gridCol>
              </a:tblGrid>
              <a:tr h="581551">
                <a:tc>
                  <a:txBody>
                    <a:bodyPr/>
                    <a:lstStyle/>
                    <a:p>
                      <a:pPr algn="ctr"/>
                      <a:r>
                        <a:rPr lang="en-US" sz="1500" dirty="0"/>
                        <a:t>Traditional Loan Program</a:t>
                      </a:r>
                    </a:p>
                  </a:txBody>
                  <a:tcPr marL="75438" marR="75438" marT="37719" marB="37719"/>
                </a:tc>
                <a:tc>
                  <a:txBody>
                    <a:bodyPr/>
                    <a:lstStyle/>
                    <a:p>
                      <a:pPr algn="ctr"/>
                      <a:r>
                        <a:rPr lang="en-US" sz="1500" dirty="0"/>
                        <a:t>EIDLP</a:t>
                      </a:r>
                    </a:p>
                  </a:txBody>
                  <a:tcPr marL="75438" marR="75438" marT="37719" marB="37719"/>
                </a:tc>
                <a:tc>
                  <a:txBody>
                    <a:bodyPr/>
                    <a:lstStyle/>
                    <a:p>
                      <a:pPr algn="ctr"/>
                      <a:r>
                        <a:rPr lang="en-US" sz="1500" dirty="0"/>
                        <a:t>EBL</a:t>
                      </a:r>
                    </a:p>
                  </a:txBody>
                  <a:tcPr marL="75438" marR="75438" marT="37719" marB="37719"/>
                </a:tc>
                <a:tc>
                  <a:txBody>
                    <a:bodyPr/>
                    <a:lstStyle/>
                    <a:p>
                      <a:pPr algn="ctr"/>
                      <a:r>
                        <a:rPr lang="en-US" sz="1500" dirty="0"/>
                        <a:t>PPP</a:t>
                      </a:r>
                    </a:p>
                  </a:txBody>
                  <a:tcPr marL="75438" marR="75438" marT="37719" marB="37719"/>
                </a:tc>
                <a:extLst>
                  <a:ext uri="{0D108BD9-81ED-4DB2-BD59-A6C34878D82A}">
                    <a16:rowId xmlns:a16="http://schemas.microsoft.com/office/drawing/2014/main" val="450624648"/>
                  </a:ext>
                </a:extLst>
              </a:tr>
              <a:tr h="4275526">
                <a:tc>
                  <a:txBody>
                    <a:bodyPr/>
                    <a:lstStyle/>
                    <a:p>
                      <a:endParaRPr lang="en-US" sz="1500" dirty="0"/>
                    </a:p>
                  </a:txBody>
                  <a:tcPr marL="75438" marR="75438" marT="37719" marB="37719"/>
                </a:tc>
                <a:tc>
                  <a:txBody>
                    <a:bodyPr/>
                    <a:lstStyle/>
                    <a:p>
                      <a:pPr marL="285750" indent="-285750">
                        <a:buFont typeface="Arial" panose="020B0604020202020204" pitchFamily="34" charset="0"/>
                        <a:buChar char="•"/>
                      </a:pPr>
                      <a:r>
                        <a:rPr lang="en-US" sz="1500" dirty="0"/>
                        <a:t>The $10,000 must be used for providing sick leave to employees affected due to COVID-19, maintaining payroll, making rent and mortgage payments, repaying debts.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Other than the $10,000 advance, use of loan proceeds is unrestricted.</a:t>
                      </a:r>
                    </a:p>
                    <a:p>
                      <a:pPr marL="0" indent="0">
                        <a:buFont typeface="Arial" panose="020B0604020202020204" pitchFamily="34" charset="0"/>
                        <a:buNone/>
                      </a:pPr>
                      <a:endParaRPr lang="en-US" sz="1500" dirty="0"/>
                    </a:p>
                  </a:txBody>
                  <a:tcPr marL="75438" marR="75438" marT="37719" marB="37719"/>
                </a:tc>
                <a:tc>
                  <a:txBody>
                    <a:bodyPr/>
                    <a:lstStyle/>
                    <a:p>
                      <a:pPr marL="0" indent="0">
                        <a:buFont typeface="Arial" panose="020B0604020202020204" pitchFamily="34" charset="0"/>
                        <a:buNone/>
                      </a:pPr>
                      <a:endParaRPr lang="en-US" sz="1500" dirty="0"/>
                    </a:p>
                  </a:txBody>
                  <a:tcPr marL="75438" marR="75438" marT="37719" marB="37719"/>
                </a:tc>
                <a:tc>
                  <a:txBody>
                    <a:bodyPr/>
                    <a:lstStyle/>
                    <a:p>
                      <a:r>
                        <a:rPr lang="en-US" sz="1500" b="1" dirty="0"/>
                        <a:t>Loan Calculation</a:t>
                      </a:r>
                      <a:r>
                        <a:rPr lang="en-US" sz="1500" dirty="0"/>
                        <a:t> </a:t>
                      </a:r>
                    </a:p>
                    <a:p>
                      <a:pPr marL="115888" indent="-115888">
                        <a:buFont typeface="Arial" panose="020B0604020202020204" pitchFamily="34" charset="0"/>
                        <a:buChar char="•"/>
                        <a:tabLst/>
                      </a:pPr>
                      <a:r>
                        <a:rPr lang="en-US" sz="1500" dirty="0"/>
                        <a:t>If borrower was in business between February 15, 2019 to June 30, 2019, maximum loan is equal to 250% of average monthly payroll costs.</a:t>
                      </a:r>
                    </a:p>
                    <a:p>
                      <a:pPr marL="115888" indent="-115888">
                        <a:buFont typeface="Arial" panose="020B0604020202020204" pitchFamily="34" charset="0"/>
                        <a:buChar char="•"/>
                        <a:tabLst/>
                      </a:pPr>
                      <a:endParaRPr lang="en-US" sz="1500" dirty="0"/>
                    </a:p>
                    <a:p>
                      <a:pPr marL="115888" indent="-115888">
                        <a:buFont typeface="Arial" panose="020B0604020202020204" pitchFamily="34" charset="0"/>
                        <a:buChar char="•"/>
                        <a:tabLst/>
                      </a:pPr>
                      <a:r>
                        <a:rPr lang="en-US" sz="1500" dirty="0"/>
                        <a:t>If borrower employs seasonal workers, it can choose March 1, 2019 as start date.</a:t>
                      </a:r>
                    </a:p>
                    <a:p>
                      <a:pPr marL="115888" indent="-115888">
                        <a:buFont typeface="Arial" panose="020B0604020202020204" pitchFamily="34" charset="0"/>
                        <a:buChar char="•"/>
                        <a:tabLst/>
                      </a:pPr>
                      <a:endParaRPr lang="en-US" sz="1500" dirty="0"/>
                    </a:p>
                    <a:p>
                      <a:pPr marL="115888" indent="-115888">
                        <a:buFont typeface="Arial" panose="020B0604020202020204" pitchFamily="34" charset="0"/>
                        <a:buChar char="•"/>
                        <a:tabLst/>
                      </a:pPr>
                      <a:r>
                        <a:rPr lang="en-US" sz="1500" dirty="0"/>
                        <a:t>Businesses not in operation in 2019 will use average monthly payroll from January 1, 2020 – February 29, 2020.</a:t>
                      </a:r>
                    </a:p>
                    <a:p>
                      <a:pPr marL="115888" indent="-115888">
                        <a:buFont typeface="Arial" panose="020B0604020202020204" pitchFamily="34" charset="0"/>
                        <a:buChar char="•"/>
                        <a:tabLst/>
                      </a:pPr>
                      <a:endParaRPr lang="en-US" sz="1500" dirty="0"/>
                    </a:p>
                    <a:p>
                      <a:pPr marL="115888" indent="-115888">
                        <a:buFont typeface="Arial" panose="020B0604020202020204" pitchFamily="34" charset="0"/>
                        <a:buChar char="•"/>
                        <a:tabLst/>
                      </a:pPr>
                      <a:r>
                        <a:rPr lang="en-US" sz="1500" dirty="0"/>
                        <a:t>Option to refinance EIDL taken out between February 15, 2020 and June 30, 2020 into PPP.</a:t>
                      </a:r>
                    </a:p>
                    <a:p>
                      <a:pPr marL="285750" indent="-285750">
                        <a:buFont typeface="Arial" panose="020B0604020202020204" pitchFamily="34" charset="0"/>
                        <a:buChar char="•"/>
                      </a:pPr>
                      <a:endParaRPr lang="en-US" sz="1500" dirty="0"/>
                    </a:p>
                  </a:txBody>
                  <a:tcPr marL="75438" marR="75438" marT="37719" marB="37719"/>
                </a:tc>
                <a:extLst>
                  <a:ext uri="{0D108BD9-81ED-4DB2-BD59-A6C34878D82A}">
                    <a16:rowId xmlns:a16="http://schemas.microsoft.com/office/drawing/2014/main" val="2915110953"/>
                  </a:ext>
                </a:extLst>
              </a:tr>
            </a:tbl>
          </a:graphicData>
        </a:graphic>
      </p:graphicFrame>
      <p:cxnSp>
        <p:nvCxnSpPr>
          <p:cNvPr id="5" name="Straight Connector 4">
            <a:extLst>
              <a:ext uri="{FF2B5EF4-FFF2-40B4-BE49-F238E27FC236}">
                <a16:creationId xmlns:a16="http://schemas.microsoft.com/office/drawing/2014/main" id="{3D1EF0F1-AF99-D547-AE81-D509CE0CC633}"/>
              </a:ext>
            </a:extLst>
          </p:cNvPr>
          <p:cNvCxnSpPr>
            <a:cxnSpLocks/>
          </p:cNvCxnSpPr>
          <p:nvPr/>
        </p:nvCxnSpPr>
        <p:spPr>
          <a:xfrm>
            <a:off x="646611" y="1079634"/>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02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5E52A-26D6-4E4A-AD7B-5D4365E442DF}"/>
              </a:ext>
            </a:extLst>
          </p:cNvPr>
          <p:cNvSpPr>
            <a:spLocks noGrp="1"/>
          </p:cNvSpPr>
          <p:nvPr>
            <p:ph type="title"/>
          </p:nvPr>
        </p:nvSpPr>
        <p:spPr/>
        <p:txBody>
          <a:bodyPr/>
          <a:lstStyle/>
          <a:p>
            <a:r>
              <a:rPr lang="en-US" dirty="0"/>
              <a:t>Interest Rate</a:t>
            </a:r>
          </a:p>
        </p:txBody>
      </p:sp>
      <p:graphicFrame>
        <p:nvGraphicFramePr>
          <p:cNvPr id="4" name="Content Placeholder 3">
            <a:extLst>
              <a:ext uri="{FF2B5EF4-FFF2-40B4-BE49-F238E27FC236}">
                <a16:creationId xmlns:a16="http://schemas.microsoft.com/office/drawing/2014/main" id="{8E750364-C76F-A94E-9B00-627AC905D9B2}"/>
              </a:ext>
            </a:extLst>
          </p:cNvPr>
          <p:cNvGraphicFramePr>
            <a:graphicFrameLocks noGrp="1"/>
          </p:cNvGraphicFramePr>
          <p:nvPr>
            <p:ph idx="1"/>
            <p:extLst>
              <p:ext uri="{D42A27DB-BD31-4B8C-83A1-F6EECF244321}">
                <p14:modId xmlns:p14="http://schemas.microsoft.com/office/powerpoint/2010/main" val="3830247552"/>
              </p:ext>
            </p:extLst>
          </p:nvPr>
        </p:nvGraphicFramePr>
        <p:xfrm>
          <a:off x="691515" y="1924325"/>
          <a:ext cx="8675370" cy="2870835"/>
        </p:xfrm>
        <a:graphic>
          <a:graphicData uri="http://schemas.openxmlformats.org/drawingml/2006/table">
            <a:tbl>
              <a:tblPr firstRow="1" bandRow="1">
                <a:tableStyleId>{5C22544A-7EE6-4342-B048-85BDC9FD1C3A}</a:tableStyleId>
              </a:tblPr>
              <a:tblGrid>
                <a:gridCol w="2606705">
                  <a:extLst>
                    <a:ext uri="{9D8B030D-6E8A-4147-A177-3AD203B41FA5}">
                      <a16:colId xmlns:a16="http://schemas.microsoft.com/office/drawing/2014/main" val="1952959070"/>
                    </a:ext>
                  </a:extLst>
                </a:gridCol>
                <a:gridCol w="1730980">
                  <a:extLst>
                    <a:ext uri="{9D8B030D-6E8A-4147-A177-3AD203B41FA5}">
                      <a16:colId xmlns:a16="http://schemas.microsoft.com/office/drawing/2014/main" val="3471179069"/>
                    </a:ext>
                  </a:extLst>
                </a:gridCol>
                <a:gridCol w="1865483">
                  <a:extLst>
                    <a:ext uri="{9D8B030D-6E8A-4147-A177-3AD203B41FA5}">
                      <a16:colId xmlns:a16="http://schemas.microsoft.com/office/drawing/2014/main" val="471375399"/>
                    </a:ext>
                  </a:extLst>
                </a:gridCol>
                <a:gridCol w="2472202">
                  <a:extLst>
                    <a:ext uri="{9D8B030D-6E8A-4147-A177-3AD203B41FA5}">
                      <a16:colId xmlns:a16="http://schemas.microsoft.com/office/drawing/2014/main" val="2354140821"/>
                    </a:ext>
                  </a:extLst>
                </a:gridCol>
              </a:tblGrid>
              <a:tr h="305943">
                <a:tc>
                  <a:txBody>
                    <a:bodyPr/>
                    <a:lstStyle/>
                    <a:p>
                      <a:pPr algn="ctr"/>
                      <a:r>
                        <a:rPr lang="en-US" sz="1300" dirty="0"/>
                        <a:t>Traditional Loan Program</a:t>
                      </a:r>
                    </a:p>
                  </a:txBody>
                  <a:tcPr marL="75438" marR="75438" marT="37719" marB="37719"/>
                </a:tc>
                <a:tc>
                  <a:txBody>
                    <a:bodyPr/>
                    <a:lstStyle/>
                    <a:p>
                      <a:pPr algn="ctr"/>
                      <a:r>
                        <a:rPr lang="en-US" sz="1300" dirty="0"/>
                        <a:t>EIDLP</a:t>
                      </a:r>
                    </a:p>
                  </a:txBody>
                  <a:tcPr marL="75438" marR="75438" marT="37719" marB="37719"/>
                </a:tc>
                <a:tc>
                  <a:txBody>
                    <a:bodyPr/>
                    <a:lstStyle/>
                    <a:p>
                      <a:pPr algn="ctr"/>
                      <a:r>
                        <a:rPr lang="en-US" sz="1300" dirty="0"/>
                        <a:t>EBL</a:t>
                      </a:r>
                    </a:p>
                  </a:txBody>
                  <a:tcPr marL="75438" marR="75438" marT="37719" marB="37719"/>
                </a:tc>
                <a:tc>
                  <a:txBody>
                    <a:bodyPr/>
                    <a:lstStyle/>
                    <a:p>
                      <a:pPr algn="ctr"/>
                      <a:r>
                        <a:rPr lang="en-US" sz="1300" dirty="0"/>
                        <a:t>PPP</a:t>
                      </a:r>
                    </a:p>
                  </a:txBody>
                  <a:tcPr marL="75438" marR="75438" marT="37719" marB="37719"/>
                </a:tc>
                <a:extLst>
                  <a:ext uri="{0D108BD9-81ED-4DB2-BD59-A6C34878D82A}">
                    <a16:rowId xmlns:a16="http://schemas.microsoft.com/office/drawing/2014/main" val="2606180196"/>
                  </a:ext>
                </a:extLst>
              </a:tr>
              <a:tr h="2564892">
                <a:tc>
                  <a:txBody>
                    <a:bodyPr/>
                    <a:lstStyle/>
                    <a:p>
                      <a:pPr marL="285750" indent="-285750">
                        <a:buFont typeface="Arial" panose="020B0604020202020204" pitchFamily="34" charset="0"/>
                        <a:buChar char="•"/>
                      </a:pPr>
                      <a:r>
                        <a:rPr lang="en-US" sz="1600" dirty="0"/>
                        <a:t>Rates depend on loan amount and maturity (ranging from prime + 2.25% to prime + 2.75%).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Lenders and borrowers can negotiate the interest rate, but it may not exceed the SBA maximum.</a:t>
                      </a:r>
                    </a:p>
                  </a:txBody>
                  <a:tcPr marL="75438" marR="75438" marT="37719" marB="37719"/>
                </a:tc>
                <a:tc>
                  <a:txBody>
                    <a:bodyPr/>
                    <a:lstStyle/>
                    <a:p>
                      <a:pPr marL="285750" indent="-285750">
                        <a:buFont typeface="Arial" panose="020B0604020202020204" pitchFamily="34" charset="0"/>
                        <a:buChar char="•"/>
                      </a:pPr>
                      <a:r>
                        <a:rPr lang="en-US" sz="1600" dirty="0"/>
                        <a:t>Not to exceed 3.75% for business and 2.75% for nonprofits.</a:t>
                      </a:r>
                    </a:p>
                  </a:txBody>
                  <a:tcPr marL="75438" marR="75438" marT="37719" marB="37719"/>
                </a:tc>
                <a:tc>
                  <a:txBody>
                    <a:bodyPr/>
                    <a:lstStyle/>
                    <a:p>
                      <a:pPr marL="285750" indent="-285750">
                        <a:buFont typeface="Arial" panose="020B0604020202020204" pitchFamily="34" charset="0"/>
                        <a:buChar char="•"/>
                      </a:pPr>
                      <a:r>
                        <a:rPr lang="en-US" sz="1600" dirty="0"/>
                        <a:t>The maximum allowable interest is 6.5% over the prime rate. Interest rates can be fixed or variable.</a:t>
                      </a:r>
                    </a:p>
                  </a:txBody>
                  <a:tcPr marL="75438" marR="75438" marT="37719" marB="37719"/>
                </a:tc>
                <a:tc>
                  <a:txBody>
                    <a:bodyPr/>
                    <a:lstStyle/>
                    <a:p>
                      <a:pPr marL="285750" indent="-285750">
                        <a:buFont typeface="Arial" panose="020B0604020202020204" pitchFamily="34" charset="0"/>
                        <a:buChar char="•"/>
                      </a:pPr>
                      <a:r>
                        <a:rPr lang="en-US" sz="1600" dirty="0"/>
                        <a:t>A covered loan will bear an interest rate fixed</a:t>
                      </a:r>
                      <a:r>
                        <a:rPr lang="en-US" sz="1600" baseline="0" dirty="0"/>
                        <a:t> at </a:t>
                      </a:r>
                      <a:r>
                        <a:rPr lang="en-US" sz="1600" dirty="0"/>
                        <a:t>1%.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CARES Act allows for deferment relief for these loans for 6 months to 1 year.</a:t>
                      </a:r>
                    </a:p>
                    <a:p>
                      <a:endParaRPr lang="en-US" sz="1600" dirty="0"/>
                    </a:p>
                  </a:txBody>
                  <a:tcPr marL="75438" marR="75438" marT="37719" marB="37719"/>
                </a:tc>
                <a:extLst>
                  <a:ext uri="{0D108BD9-81ED-4DB2-BD59-A6C34878D82A}">
                    <a16:rowId xmlns:a16="http://schemas.microsoft.com/office/drawing/2014/main" val="2343741840"/>
                  </a:ext>
                </a:extLst>
              </a:tr>
            </a:tbl>
          </a:graphicData>
        </a:graphic>
      </p:graphicFrame>
      <p:cxnSp>
        <p:nvCxnSpPr>
          <p:cNvPr id="5" name="Straight Connector 4">
            <a:extLst>
              <a:ext uri="{FF2B5EF4-FFF2-40B4-BE49-F238E27FC236}">
                <a16:creationId xmlns:a16="http://schemas.microsoft.com/office/drawing/2014/main" id="{0801B4B3-9115-744A-B939-5F500D8AC7FD}"/>
              </a:ext>
            </a:extLst>
          </p:cNvPr>
          <p:cNvCxnSpPr>
            <a:cxnSpLocks/>
          </p:cNvCxnSpPr>
          <p:nvPr/>
        </p:nvCxnSpPr>
        <p:spPr>
          <a:xfrm>
            <a:off x="646611" y="1079634"/>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00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C3A4-3E27-F844-9726-B2FF725440B5}"/>
              </a:ext>
            </a:extLst>
          </p:cNvPr>
          <p:cNvSpPr>
            <a:spLocks noGrp="1"/>
          </p:cNvSpPr>
          <p:nvPr>
            <p:ph type="title"/>
          </p:nvPr>
        </p:nvSpPr>
        <p:spPr/>
        <p:txBody>
          <a:bodyPr/>
          <a:lstStyle/>
          <a:p>
            <a:r>
              <a:rPr lang="en-US" dirty="0"/>
              <a:t>Term/Maturity</a:t>
            </a:r>
          </a:p>
        </p:txBody>
      </p:sp>
      <p:graphicFrame>
        <p:nvGraphicFramePr>
          <p:cNvPr id="4" name="Content Placeholder 3">
            <a:extLst>
              <a:ext uri="{FF2B5EF4-FFF2-40B4-BE49-F238E27FC236}">
                <a16:creationId xmlns:a16="http://schemas.microsoft.com/office/drawing/2014/main" id="{D4933D78-E1BF-BB42-954B-BE5C9F13B5B3}"/>
              </a:ext>
            </a:extLst>
          </p:cNvPr>
          <p:cNvGraphicFramePr>
            <a:graphicFrameLocks noGrp="1"/>
          </p:cNvGraphicFramePr>
          <p:nvPr>
            <p:ph idx="1"/>
            <p:extLst>
              <p:ext uri="{D42A27DB-BD31-4B8C-83A1-F6EECF244321}">
                <p14:modId xmlns:p14="http://schemas.microsoft.com/office/powerpoint/2010/main" val="419268887"/>
              </p:ext>
            </p:extLst>
          </p:nvPr>
        </p:nvGraphicFramePr>
        <p:xfrm>
          <a:off x="646611" y="1744789"/>
          <a:ext cx="8675370" cy="4115562"/>
        </p:xfrm>
        <a:graphic>
          <a:graphicData uri="http://schemas.openxmlformats.org/drawingml/2006/table">
            <a:tbl>
              <a:tblPr firstRow="1" bandRow="1">
                <a:tableStyleId>{5C22544A-7EE6-4342-B048-85BDC9FD1C3A}</a:tableStyleId>
              </a:tblPr>
              <a:tblGrid>
                <a:gridCol w="2252407">
                  <a:extLst>
                    <a:ext uri="{9D8B030D-6E8A-4147-A177-3AD203B41FA5}">
                      <a16:colId xmlns:a16="http://schemas.microsoft.com/office/drawing/2014/main" val="3373483582"/>
                    </a:ext>
                  </a:extLst>
                </a:gridCol>
                <a:gridCol w="1392763">
                  <a:extLst>
                    <a:ext uri="{9D8B030D-6E8A-4147-A177-3AD203B41FA5}">
                      <a16:colId xmlns:a16="http://schemas.microsoft.com/office/drawing/2014/main" val="1780070762"/>
                    </a:ext>
                  </a:extLst>
                </a:gridCol>
                <a:gridCol w="3067664">
                  <a:extLst>
                    <a:ext uri="{9D8B030D-6E8A-4147-A177-3AD203B41FA5}">
                      <a16:colId xmlns:a16="http://schemas.microsoft.com/office/drawing/2014/main" val="3605344930"/>
                    </a:ext>
                  </a:extLst>
                </a:gridCol>
                <a:gridCol w="1962536">
                  <a:extLst>
                    <a:ext uri="{9D8B030D-6E8A-4147-A177-3AD203B41FA5}">
                      <a16:colId xmlns:a16="http://schemas.microsoft.com/office/drawing/2014/main" val="1731649681"/>
                    </a:ext>
                  </a:extLst>
                </a:gridCol>
              </a:tblGrid>
              <a:tr h="305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Traditional Loan Program</a:t>
                      </a:r>
                    </a:p>
                  </a:txBody>
                  <a:tcPr marL="75438" marR="75438" marT="37719" marB="37719"/>
                </a:tc>
                <a:tc>
                  <a:txBody>
                    <a:bodyPr/>
                    <a:lstStyle/>
                    <a:p>
                      <a:pPr algn="ctr"/>
                      <a:r>
                        <a:rPr lang="en-US" sz="1300" dirty="0"/>
                        <a:t>EIDLP</a:t>
                      </a:r>
                    </a:p>
                  </a:txBody>
                  <a:tcPr marL="75438" marR="75438" marT="37719" marB="37719"/>
                </a:tc>
                <a:tc>
                  <a:txBody>
                    <a:bodyPr/>
                    <a:lstStyle/>
                    <a:p>
                      <a:pPr algn="ctr"/>
                      <a:r>
                        <a:rPr lang="en-US" sz="1300" dirty="0"/>
                        <a:t>EBL</a:t>
                      </a:r>
                    </a:p>
                  </a:txBody>
                  <a:tcPr marL="75438" marR="75438" marT="37719" marB="37719"/>
                </a:tc>
                <a:tc>
                  <a:txBody>
                    <a:bodyPr/>
                    <a:lstStyle/>
                    <a:p>
                      <a:pPr algn="ctr"/>
                      <a:r>
                        <a:rPr lang="en-US" sz="1300" dirty="0"/>
                        <a:t>PPP</a:t>
                      </a:r>
                    </a:p>
                  </a:txBody>
                  <a:tcPr marL="75438" marR="75438" marT="37719" marB="37719"/>
                </a:tc>
                <a:extLst>
                  <a:ext uri="{0D108BD9-81ED-4DB2-BD59-A6C34878D82A}">
                    <a16:rowId xmlns:a16="http://schemas.microsoft.com/office/drawing/2014/main" val="148484088"/>
                  </a:ext>
                </a:extLst>
              </a:tr>
              <a:tr h="3809619">
                <a:tc>
                  <a:txBody>
                    <a:bodyPr/>
                    <a:lstStyle/>
                    <a:p>
                      <a:pPr marL="174625" indent="-174625">
                        <a:buFont typeface="Arial" panose="020B0604020202020204" pitchFamily="34" charset="0"/>
                        <a:buChar char="•"/>
                        <a:tabLst/>
                      </a:pPr>
                      <a:r>
                        <a:rPr lang="en-US" sz="1600" dirty="0"/>
                        <a:t>Working capital loans generally up to 7 years. </a:t>
                      </a:r>
                    </a:p>
                    <a:p>
                      <a:pPr marL="174625" indent="-174625">
                        <a:buFont typeface="Arial" panose="020B0604020202020204" pitchFamily="34" charset="0"/>
                        <a:buChar char="•"/>
                        <a:tabLst/>
                      </a:pPr>
                      <a:endParaRPr lang="en-US" sz="1600" dirty="0"/>
                    </a:p>
                    <a:p>
                      <a:pPr marL="174625" indent="-174625">
                        <a:buFont typeface="Arial" panose="020B0604020202020204" pitchFamily="34" charset="0"/>
                        <a:buChar char="•"/>
                        <a:tabLst/>
                      </a:pPr>
                      <a:r>
                        <a:rPr lang="en-US" sz="1600" dirty="0"/>
                        <a:t>Real estate or construction loans may be for up to 25 years. </a:t>
                      </a:r>
                    </a:p>
                    <a:p>
                      <a:pPr marL="174625" indent="-174625">
                        <a:buFont typeface="Arial" panose="020B0604020202020204" pitchFamily="34" charset="0"/>
                        <a:buChar char="•"/>
                        <a:tabLst/>
                      </a:pPr>
                      <a:endParaRPr lang="en-US" sz="1600" dirty="0"/>
                    </a:p>
                    <a:p>
                      <a:pPr marL="174625" indent="-174625">
                        <a:buFont typeface="Arial" panose="020B0604020202020204" pitchFamily="34" charset="0"/>
                        <a:buChar char="•"/>
                        <a:tabLst/>
                      </a:pPr>
                      <a:r>
                        <a:rPr lang="en-US" sz="1600" dirty="0"/>
                        <a:t>Other SBA loans are generally for 10 years.</a:t>
                      </a:r>
                    </a:p>
                  </a:txBody>
                  <a:tcPr marL="75438" marR="75438" marT="37719" marB="37719"/>
                </a:tc>
                <a:tc>
                  <a:txBody>
                    <a:bodyPr/>
                    <a:lstStyle/>
                    <a:p>
                      <a:pPr marL="174625" indent="-174625">
                        <a:buFont typeface="Arial" panose="020B0604020202020204" pitchFamily="34" charset="0"/>
                        <a:buChar char="•"/>
                        <a:tabLst/>
                      </a:pPr>
                      <a:r>
                        <a:rPr lang="en-US" sz="1600" dirty="0"/>
                        <a:t>Up to 30 years.</a:t>
                      </a:r>
                    </a:p>
                  </a:txBody>
                  <a:tcPr marL="75438" marR="75438" marT="37719" marB="37719"/>
                </a:tc>
                <a:tc>
                  <a:txBody>
                    <a:bodyPr/>
                    <a:lstStyle/>
                    <a:p>
                      <a:pPr marL="174625" indent="-174625">
                        <a:buFont typeface="Arial" panose="020B0604020202020204" pitchFamily="34" charset="0"/>
                        <a:buChar char="•"/>
                        <a:tabLst/>
                      </a:pPr>
                      <a:r>
                        <a:rPr lang="en-US" sz="1600" dirty="0"/>
                        <a:t>EBLs</a:t>
                      </a:r>
                      <a:r>
                        <a:rPr lang="en-US" sz="1600" baseline="0" dirty="0"/>
                        <a:t> must be structured as term loans.</a:t>
                      </a:r>
                    </a:p>
                    <a:p>
                      <a:pPr marL="174625" indent="-174625">
                        <a:buFont typeface="Arial" panose="020B0604020202020204" pitchFamily="34" charset="0"/>
                        <a:buChar char="•"/>
                        <a:tabLst/>
                      </a:pPr>
                      <a:endParaRPr lang="en-US" sz="1600" dirty="0"/>
                    </a:p>
                    <a:p>
                      <a:pPr marL="174625" indent="-174625">
                        <a:buFont typeface="Arial" panose="020B0604020202020204" pitchFamily="34" charset="0"/>
                        <a:buChar char="•"/>
                        <a:tabLst/>
                      </a:pPr>
                      <a:r>
                        <a:rPr lang="en-US" sz="1600" dirty="0"/>
                        <a:t>The maximum EBL loan term is 7 years.</a:t>
                      </a:r>
                    </a:p>
                    <a:p>
                      <a:pPr marL="174625" indent="-174625">
                        <a:buFont typeface="Arial" panose="020B0604020202020204" pitchFamily="34" charset="0"/>
                        <a:buChar char="•"/>
                        <a:tabLst/>
                      </a:pPr>
                      <a:endParaRPr lang="en-US" sz="1600" dirty="0"/>
                    </a:p>
                    <a:p>
                      <a:pPr marL="174625" indent="-174625">
                        <a:buFont typeface="Arial" panose="020B0604020202020204" pitchFamily="34" charset="0"/>
                        <a:buChar char="•"/>
                        <a:tabLst/>
                      </a:pPr>
                      <a:r>
                        <a:rPr lang="en-US" sz="1600" dirty="0"/>
                        <a:t>EBL</a:t>
                      </a:r>
                      <a:r>
                        <a:rPr lang="en-US" sz="1600" baseline="0" dirty="0"/>
                        <a:t> borrower may be required to pay EBL loan in full or part if borrower is approved for long-term disaster financing that allows loan proceeds to be used for EBL loan reimbursement</a:t>
                      </a:r>
                      <a:r>
                        <a:rPr lang="en-US" sz="1600" dirty="0"/>
                        <a:t>.</a:t>
                      </a:r>
                    </a:p>
                  </a:txBody>
                  <a:tcPr marL="75438" marR="75438" marT="37719" marB="37719"/>
                </a:tc>
                <a:tc>
                  <a:txBody>
                    <a:bodyPr/>
                    <a:lstStyle/>
                    <a:p>
                      <a:pPr marL="115888" indent="-115888">
                        <a:buFont typeface="Arial" panose="020B0604020202020204" pitchFamily="34" charset="0"/>
                        <a:buChar char="•"/>
                        <a:tabLst/>
                      </a:pPr>
                      <a:r>
                        <a:rPr lang="en-US" sz="1600" dirty="0"/>
                        <a:t>2-year</a:t>
                      </a:r>
                      <a:r>
                        <a:rPr lang="en-US" sz="1600" baseline="0" dirty="0"/>
                        <a:t> term</a:t>
                      </a:r>
                      <a:r>
                        <a:rPr lang="en-US" sz="1600" dirty="0"/>
                        <a:t>. </a:t>
                      </a:r>
                    </a:p>
                  </a:txBody>
                  <a:tcPr marL="75438" marR="75438" marT="37719" marB="37719"/>
                </a:tc>
                <a:extLst>
                  <a:ext uri="{0D108BD9-81ED-4DB2-BD59-A6C34878D82A}">
                    <a16:rowId xmlns:a16="http://schemas.microsoft.com/office/drawing/2014/main" val="2835648508"/>
                  </a:ext>
                </a:extLst>
              </a:tr>
            </a:tbl>
          </a:graphicData>
        </a:graphic>
      </p:graphicFrame>
      <p:cxnSp>
        <p:nvCxnSpPr>
          <p:cNvPr id="5" name="Straight Connector 4">
            <a:extLst>
              <a:ext uri="{FF2B5EF4-FFF2-40B4-BE49-F238E27FC236}">
                <a16:creationId xmlns:a16="http://schemas.microsoft.com/office/drawing/2014/main" id="{0FC3062B-28E6-E940-8435-E98EE3E5B04B}"/>
              </a:ext>
            </a:extLst>
          </p:cNvPr>
          <p:cNvCxnSpPr>
            <a:cxnSpLocks/>
          </p:cNvCxnSpPr>
          <p:nvPr/>
        </p:nvCxnSpPr>
        <p:spPr>
          <a:xfrm>
            <a:off x="646611" y="1079634"/>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98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4C48-3A1E-6A4F-80CD-B2F8679E3534}"/>
              </a:ext>
            </a:extLst>
          </p:cNvPr>
          <p:cNvSpPr>
            <a:spLocks noGrp="1"/>
          </p:cNvSpPr>
          <p:nvPr>
            <p:ph type="title"/>
          </p:nvPr>
        </p:nvSpPr>
        <p:spPr/>
        <p:txBody>
          <a:bodyPr/>
          <a:lstStyle/>
          <a:p>
            <a:r>
              <a:rPr lang="en-US" dirty="0"/>
              <a:t>Debt forgiveness</a:t>
            </a:r>
          </a:p>
        </p:txBody>
      </p:sp>
      <p:graphicFrame>
        <p:nvGraphicFramePr>
          <p:cNvPr id="4" name="Content Placeholder 3">
            <a:extLst>
              <a:ext uri="{FF2B5EF4-FFF2-40B4-BE49-F238E27FC236}">
                <a16:creationId xmlns:a16="http://schemas.microsoft.com/office/drawing/2014/main" id="{22B429E4-B55D-584A-89C2-5A40F1DCBB0F}"/>
              </a:ext>
            </a:extLst>
          </p:cNvPr>
          <p:cNvGraphicFramePr>
            <a:graphicFrameLocks noGrp="1"/>
          </p:cNvGraphicFramePr>
          <p:nvPr>
            <p:ph idx="1"/>
            <p:extLst>
              <p:ext uri="{D42A27DB-BD31-4B8C-83A1-F6EECF244321}">
                <p14:modId xmlns:p14="http://schemas.microsoft.com/office/powerpoint/2010/main" val="4023158167"/>
              </p:ext>
            </p:extLst>
          </p:nvPr>
        </p:nvGraphicFramePr>
        <p:xfrm>
          <a:off x="691513" y="1924325"/>
          <a:ext cx="8675372" cy="4321912"/>
        </p:xfrm>
        <a:graphic>
          <a:graphicData uri="http://schemas.openxmlformats.org/drawingml/2006/table">
            <a:tbl>
              <a:tblPr firstRow="1" bandRow="1">
                <a:tableStyleId>{5C22544A-7EE6-4342-B048-85BDC9FD1C3A}</a:tableStyleId>
              </a:tblPr>
              <a:tblGrid>
                <a:gridCol w="1239049">
                  <a:extLst>
                    <a:ext uri="{9D8B030D-6E8A-4147-A177-3AD203B41FA5}">
                      <a16:colId xmlns:a16="http://schemas.microsoft.com/office/drawing/2014/main" val="3897545359"/>
                    </a:ext>
                  </a:extLst>
                </a:gridCol>
                <a:gridCol w="842133">
                  <a:extLst>
                    <a:ext uri="{9D8B030D-6E8A-4147-A177-3AD203B41FA5}">
                      <a16:colId xmlns:a16="http://schemas.microsoft.com/office/drawing/2014/main" val="1443562361"/>
                    </a:ext>
                  </a:extLst>
                </a:gridCol>
                <a:gridCol w="988142">
                  <a:extLst>
                    <a:ext uri="{9D8B030D-6E8A-4147-A177-3AD203B41FA5}">
                      <a16:colId xmlns:a16="http://schemas.microsoft.com/office/drawing/2014/main" val="1730751169"/>
                    </a:ext>
                  </a:extLst>
                </a:gridCol>
                <a:gridCol w="5606048">
                  <a:extLst>
                    <a:ext uri="{9D8B030D-6E8A-4147-A177-3AD203B41FA5}">
                      <a16:colId xmlns:a16="http://schemas.microsoft.com/office/drawing/2014/main" val="3656761478"/>
                    </a:ext>
                  </a:extLst>
                </a:gridCol>
              </a:tblGrid>
              <a:tr h="5280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Traditional Loan Program</a:t>
                      </a:r>
                    </a:p>
                  </a:txBody>
                  <a:tcPr marL="75438" marR="75438" marT="37719" marB="37719"/>
                </a:tc>
                <a:tc>
                  <a:txBody>
                    <a:bodyPr/>
                    <a:lstStyle/>
                    <a:p>
                      <a:r>
                        <a:rPr lang="en-US" sz="1500" dirty="0"/>
                        <a:t>EIDLP</a:t>
                      </a:r>
                    </a:p>
                  </a:txBody>
                  <a:tcPr marL="75438" marR="75438" marT="37719" marB="37719"/>
                </a:tc>
                <a:tc>
                  <a:txBody>
                    <a:bodyPr/>
                    <a:lstStyle/>
                    <a:p>
                      <a:r>
                        <a:rPr lang="en-US" sz="1500" dirty="0"/>
                        <a:t>EBL</a:t>
                      </a:r>
                    </a:p>
                  </a:txBody>
                  <a:tcPr marL="75438" marR="75438" marT="37719" marB="37719"/>
                </a:tc>
                <a:tc>
                  <a:txBody>
                    <a:bodyPr/>
                    <a:lstStyle/>
                    <a:p>
                      <a:r>
                        <a:rPr lang="en-US" sz="1500" dirty="0"/>
                        <a:t>PPP</a:t>
                      </a:r>
                    </a:p>
                  </a:txBody>
                  <a:tcPr marL="75438" marR="75438" marT="37719" marB="37719"/>
                </a:tc>
                <a:extLst>
                  <a:ext uri="{0D108BD9-81ED-4DB2-BD59-A6C34878D82A}">
                    <a16:rowId xmlns:a16="http://schemas.microsoft.com/office/drawing/2014/main" val="1549961592"/>
                  </a:ext>
                </a:extLst>
              </a:tr>
              <a:tr h="3560674">
                <a:tc>
                  <a:txBody>
                    <a:bodyPr/>
                    <a:lstStyle/>
                    <a:p>
                      <a:r>
                        <a:rPr lang="en-US" sz="1600" dirty="0"/>
                        <a:t>N/A</a:t>
                      </a:r>
                    </a:p>
                  </a:txBody>
                  <a:tcPr marL="75438" marR="75438" marT="37719" marB="37719"/>
                </a:tc>
                <a:tc>
                  <a:txBody>
                    <a:bodyPr/>
                    <a:lstStyle/>
                    <a:p>
                      <a:r>
                        <a:rPr lang="en-US" sz="1600" dirty="0"/>
                        <a:t>N/A</a:t>
                      </a:r>
                    </a:p>
                  </a:txBody>
                  <a:tcPr marL="75438" marR="75438" marT="37719" marB="37719"/>
                </a:tc>
                <a:tc>
                  <a:txBody>
                    <a:bodyPr/>
                    <a:lstStyle/>
                    <a:p>
                      <a:r>
                        <a:rPr lang="en-US" sz="1600" dirty="0"/>
                        <a:t>N/A</a:t>
                      </a:r>
                    </a:p>
                  </a:txBody>
                  <a:tcPr marL="75438" marR="75438" marT="37719" marB="37719"/>
                </a:tc>
                <a:tc>
                  <a:txBody>
                    <a:bodyPr/>
                    <a:lstStyle/>
                    <a:p>
                      <a:pPr marL="174625" indent="-174625">
                        <a:buFont typeface="Arial" panose="020B0604020202020204" pitchFamily="34" charset="0"/>
                        <a:buChar char="•"/>
                        <a:tabLst/>
                      </a:pPr>
                      <a:r>
                        <a:rPr lang="en-US" sz="1600" dirty="0"/>
                        <a:t>Up to the amount spent (during the 8-week period from the loan origination date) on:</a:t>
                      </a:r>
                    </a:p>
                    <a:p>
                      <a:pPr marL="742950" lvl="1" indent="-285750">
                        <a:buFont typeface="Arial" panose="020B0604020202020204" pitchFamily="34" charset="0"/>
                        <a:buChar char="•"/>
                      </a:pPr>
                      <a:r>
                        <a:rPr lang="en-US" sz="1600" dirty="0"/>
                        <a:t>rent</a:t>
                      </a:r>
                    </a:p>
                    <a:p>
                      <a:pPr marL="742950" lvl="1" indent="-285750">
                        <a:buFont typeface="Arial" panose="020B0604020202020204" pitchFamily="34" charset="0"/>
                        <a:buChar char="•"/>
                      </a:pPr>
                      <a:r>
                        <a:rPr lang="en-US" sz="1600" dirty="0"/>
                        <a:t>payroll costs (excluding amount of any salary over $100,000/year) </a:t>
                      </a:r>
                    </a:p>
                    <a:p>
                      <a:pPr marL="742950" lvl="1" indent="-285750">
                        <a:buFont typeface="Arial" panose="020B0604020202020204" pitchFamily="34" charset="0"/>
                        <a:buChar char="•"/>
                      </a:pPr>
                      <a:r>
                        <a:rPr lang="en-US" sz="1600" dirty="0"/>
                        <a:t>interest on a mortgage, and </a:t>
                      </a:r>
                    </a:p>
                    <a:p>
                      <a:pPr marL="742950" lvl="1" indent="-285750">
                        <a:buFont typeface="Arial" panose="020B0604020202020204" pitchFamily="34" charset="0"/>
                        <a:buChar char="•"/>
                      </a:pPr>
                      <a:r>
                        <a:rPr lang="en-US" sz="1600" dirty="0"/>
                        <a:t>utility payments.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Borrowers may submit an application to their lender for loan forgiveness.</a:t>
                      </a: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The maximum amount of loan forgiveness will be reduced proportionally in accordance with any reduction in the number of employees or amount of salaries.</a:t>
                      </a:r>
                    </a:p>
                  </a:txBody>
                  <a:tcPr marL="75438" marR="75438" marT="37719" marB="37719"/>
                </a:tc>
                <a:extLst>
                  <a:ext uri="{0D108BD9-81ED-4DB2-BD59-A6C34878D82A}">
                    <a16:rowId xmlns:a16="http://schemas.microsoft.com/office/drawing/2014/main" val="1498522537"/>
                  </a:ext>
                </a:extLst>
              </a:tr>
            </a:tbl>
          </a:graphicData>
        </a:graphic>
      </p:graphicFrame>
      <p:cxnSp>
        <p:nvCxnSpPr>
          <p:cNvPr id="5" name="Straight Connector 4">
            <a:extLst>
              <a:ext uri="{FF2B5EF4-FFF2-40B4-BE49-F238E27FC236}">
                <a16:creationId xmlns:a16="http://schemas.microsoft.com/office/drawing/2014/main" id="{F73EDB9B-26BC-D54A-8D62-4BC552D0D1F4}"/>
              </a:ext>
            </a:extLst>
          </p:cNvPr>
          <p:cNvCxnSpPr>
            <a:cxnSpLocks/>
          </p:cNvCxnSpPr>
          <p:nvPr/>
        </p:nvCxnSpPr>
        <p:spPr>
          <a:xfrm>
            <a:off x="838339" y="1079634"/>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51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D86D-F6C0-FB43-B3D7-E4ACAEC52DF0}"/>
              </a:ext>
            </a:extLst>
          </p:cNvPr>
          <p:cNvSpPr>
            <a:spLocks noGrp="1"/>
          </p:cNvSpPr>
          <p:nvPr>
            <p:ph type="title"/>
          </p:nvPr>
        </p:nvSpPr>
        <p:spPr/>
        <p:txBody>
          <a:bodyPr/>
          <a:lstStyle/>
          <a:p>
            <a:r>
              <a:rPr lang="en-US" dirty="0"/>
              <a:t>Collateral</a:t>
            </a:r>
          </a:p>
        </p:txBody>
      </p:sp>
      <p:graphicFrame>
        <p:nvGraphicFramePr>
          <p:cNvPr id="4" name="Content Placeholder 3">
            <a:extLst>
              <a:ext uri="{FF2B5EF4-FFF2-40B4-BE49-F238E27FC236}">
                <a16:creationId xmlns:a16="http://schemas.microsoft.com/office/drawing/2014/main" id="{437C5292-535C-984F-85EA-41AD9C3C1D95}"/>
              </a:ext>
            </a:extLst>
          </p:cNvPr>
          <p:cNvGraphicFramePr>
            <a:graphicFrameLocks noGrp="1"/>
          </p:cNvGraphicFramePr>
          <p:nvPr>
            <p:ph idx="1"/>
            <p:extLst>
              <p:ext uri="{D42A27DB-BD31-4B8C-83A1-F6EECF244321}">
                <p14:modId xmlns:p14="http://schemas.microsoft.com/office/powerpoint/2010/main" val="3932872723"/>
              </p:ext>
            </p:extLst>
          </p:nvPr>
        </p:nvGraphicFramePr>
        <p:xfrm>
          <a:off x="838337" y="1752255"/>
          <a:ext cx="8054940" cy="3055719"/>
        </p:xfrm>
        <a:graphic>
          <a:graphicData uri="http://schemas.openxmlformats.org/drawingml/2006/table">
            <a:tbl>
              <a:tblPr firstRow="1" bandRow="1">
                <a:tableStyleId>{5C22544A-7EE6-4342-B048-85BDC9FD1C3A}</a:tableStyleId>
              </a:tblPr>
              <a:tblGrid>
                <a:gridCol w="2891790">
                  <a:extLst>
                    <a:ext uri="{9D8B030D-6E8A-4147-A177-3AD203B41FA5}">
                      <a16:colId xmlns:a16="http://schemas.microsoft.com/office/drawing/2014/main" val="68926713"/>
                    </a:ext>
                  </a:extLst>
                </a:gridCol>
                <a:gridCol w="1445895">
                  <a:extLst>
                    <a:ext uri="{9D8B030D-6E8A-4147-A177-3AD203B41FA5}">
                      <a16:colId xmlns:a16="http://schemas.microsoft.com/office/drawing/2014/main" val="2213826940"/>
                    </a:ext>
                  </a:extLst>
                </a:gridCol>
                <a:gridCol w="1445895">
                  <a:extLst>
                    <a:ext uri="{9D8B030D-6E8A-4147-A177-3AD203B41FA5}">
                      <a16:colId xmlns:a16="http://schemas.microsoft.com/office/drawing/2014/main" val="2037237412"/>
                    </a:ext>
                  </a:extLst>
                </a:gridCol>
                <a:gridCol w="2271360">
                  <a:extLst>
                    <a:ext uri="{9D8B030D-6E8A-4147-A177-3AD203B41FA5}">
                      <a16:colId xmlns:a16="http://schemas.microsoft.com/office/drawing/2014/main" val="3570867906"/>
                    </a:ext>
                  </a:extLst>
                </a:gridCol>
              </a:tblGrid>
              <a:tr h="4008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Traditional Loan Program</a:t>
                      </a:r>
                    </a:p>
                  </a:txBody>
                  <a:tcPr marL="75438" marR="75438" marT="37719" marB="37719"/>
                </a:tc>
                <a:tc>
                  <a:txBody>
                    <a:bodyPr/>
                    <a:lstStyle/>
                    <a:p>
                      <a:pPr algn="ctr"/>
                      <a:r>
                        <a:rPr lang="en-US" sz="1500" dirty="0"/>
                        <a:t>EIDLP</a:t>
                      </a:r>
                    </a:p>
                  </a:txBody>
                  <a:tcPr marL="75438" marR="75438" marT="37719" marB="37719"/>
                </a:tc>
                <a:tc>
                  <a:txBody>
                    <a:bodyPr/>
                    <a:lstStyle/>
                    <a:p>
                      <a:pPr algn="ctr"/>
                      <a:r>
                        <a:rPr lang="en-US" sz="1500" dirty="0"/>
                        <a:t>EBL</a:t>
                      </a:r>
                    </a:p>
                  </a:txBody>
                  <a:tcPr marL="75438" marR="75438" marT="37719" marB="37719"/>
                </a:tc>
                <a:tc>
                  <a:txBody>
                    <a:bodyPr/>
                    <a:lstStyle/>
                    <a:p>
                      <a:pPr algn="ctr"/>
                      <a:r>
                        <a:rPr lang="en-US" sz="1500" dirty="0"/>
                        <a:t>PPP</a:t>
                      </a:r>
                    </a:p>
                  </a:txBody>
                  <a:tcPr marL="75438" marR="75438" marT="37719" marB="37719"/>
                </a:tc>
                <a:extLst>
                  <a:ext uri="{0D108BD9-81ED-4DB2-BD59-A6C34878D82A}">
                    <a16:rowId xmlns:a16="http://schemas.microsoft.com/office/drawing/2014/main" val="207274363"/>
                  </a:ext>
                </a:extLst>
              </a:tr>
              <a:tr h="2654846">
                <a:tc>
                  <a:txBody>
                    <a:bodyPr/>
                    <a:lstStyle/>
                    <a:p>
                      <a:pPr marL="285750" indent="-285750">
                        <a:buFont typeface="Arial" panose="020B0604020202020204" pitchFamily="34" charset="0"/>
                        <a:buChar char="•"/>
                      </a:pPr>
                      <a:r>
                        <a:rPr lang="en-US" sz="1600" dirty="0"/>
                        <a:t>SBA expects all available company assets to be offered as collateral.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If such collateral is insufficient, liens on personal assets may be required.	</a:t>
                      </a:r>
                    </a:p>
                  </a:txBody>
                  <a:tcPr marL="75438" marR="75438" marT="37719" marB="37719"/>
                </a:tc>
                <a:tc>
                  <a:txBody>
                    <a:bodyPr/>
                    <a:lstStyle/>
                    <a:p>
                      <a:r>
                        <a:rPr lang="en-US" sz="1600" dirty="0"/>
                        <a:t>Yes, for loans over $25,000.</a:t>
                      </a:r>
                    </a:p>
                  </a:txBody>
                  <a:tcPr marL="75438" marR="75438" marT="37719" marB="37719"/>
                </a:tc>
                <a:tc>
                  <a:txBody>
                    <a:bodyPr/>
                    <a:lstStyle/>
                    <a:p>
                      <a:r>
                        <a:rPr lang="en-US" sz="1600" dirty="0"/>
                        <a:t>Not</a:t>
                      </a:r>
                      <a:r>
                        <a:rPr lang="en-US" sz="1600" baseline="0" dirty="0"/>
                        <a:t> required.</a:t>
                      </a:r>
                      <a:endParaRPr lang="en-US" sz="1600" dirty="0"/>
                    </a:p>
                  </a:txBody>
                  <a:tcPr marL="75438" marR="75438" marT="37719" marB="37719"/>
                </a:tc>
                <a:tc>
                  <a:txBody>
                    <a:bodyPr/>
                    <a:lstStyle/>
                    <a:p>
                      <a:r>
                        <a:rPr lang="en-US" sz="1600" dirty="0"/>
                        <a:t>Not required.</a:t>
                      </a:r>
                    </a:p>
                  </a:txBody>
                  <a:tcPr marL="75438" marR="75438" marT="37719" marB="37719"/>
                </a:tc>
                <a:extLst>
                  <a:ext uri="{0D108BD9-81ED-4DB2-BD59-A6C34878D82A}">
                    <a16:rowId xmlns:a16="http://schemas.microsoft.com/office/drawing/2014/main" val="3126743730"/>
                  </a:ext>
                </a:extLst>
              </a:tr>
            </a:tbl>
          </a:graphicData>
        </a:graphic>
      </p:graphicFrame>
      <p:cxnSp>
        <p:nvCxnSpPr>
          <p:cNvPr id="5" name="Straight Connector 4">
            <a:extLst>
              <a:ext uri="{FF2B5EF4-FFF2-40B4-BE49-F238E27FC236}">
                <a16:creationId xmlns:a16="http://schemas.microsoft.com/office/drawing/2014/main" id="{68A53DAC-BC6A-C649-8A8E-E827C3838AF0}"/>
              </a:ext>
            </a:extLst>
          </p:cNvPr>
          <p:cNvCxnSpPr>
            <a:cxnSpLocks/>
          </p:cNvCxnSpPr>
          <p:nvPr/>
        </p:nvCxnSpPr>
        <p:spPr>
          <a:xfrm>
            <a:off x="838337" y="1079634"/>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727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B0FF-2C7D-3349-83D0-2B5193D8BC52}"/>
              </a:ext>
            </a:extLst>
          </p:cNvPr>
          <p:cNvSpPr>
            <a:spLocks noGrp="1"/>
          </p:cNvSpPr>
          <p:nvPr>
            <p:ph type="title"/>
          </p:nvPr>
        </p:nvSpPr>
        <p:spPr/>
        <p:txBody>
          <a:bodyPr/>
          <a:lstStyle/>
          <a:p>
            <a:r>
              <a:rPr lang="en-US" dirty="0"/>
              <a:t>Personal Guaranty</a:t>
            </a:r>
          </a:p>
        </p:txBody>
      </p:sp>
      <p:graphicFrame>
        <p:nvGraphicFramePr>
          <p:cNvPr id="4" name="Content Placeholder 3">
            <a:extLst>
              <a:ext uri="{FF2B5EF4-FFF2-40B4-BE49-F238E27FC236}">
                <a16:creationId xmlns:a16="http://schemas.microsoft.com/office/drawing/2014/main" id="{30FDBEF5-ABF8-3549-84D6-1A1F7D58FCEF}"/>
              </a:ext>
            </a:extLst>
          </p:cNvPr>
          <p:cNvGraphicFramePr>
            <a:graphicFrameLocks noGrp="1"/>
          </p:cNvGraphicFramePr>
          <p:nvPr>
            <p:ph idx="1"/>
            <p:extLst>
              <p:ext uri="{D42A27DB-BD31-4B8C-83A1-F6EECF244321}">
                <p14:modId xmlns:p14="http://schemas.microsoft.com/office/powerpoint/2010/main" val="2137733373"/>
              </p:ext>
            </p:extLst>
          </p:nvPr>
        </p:nvGraphicFramePr>
        <p:xfrm>
          <a:off x="646611" y="1575274"/>
          <a:ext cx="8675371" cy="4115562"/>
        </p:xfrm>
        <a:graphic>
          <a:graphicData uri="http://schemas.openxmlformats.org/drawingml/2006/table">
            <a:tbl>
              <a:tblPr firstRow="1" bandRow="1">
                <a:tableStyleId>{5C22544A-7EE6-4342-B048-85BDC9FD1C3A}</a:tableStyleId>
              </a:tblPr>
              <a:tblGrid>
                <a:gridCol w="2227217">
                  <a:extLst>
                    <a:ext uri="{9D8B030D-6E8A-4147-A177-3AD203B41FA5}">
                      <a16:colId xmlns:a16="http://schemas.microsoft.com/office/drawing/2014/main" val="3838488230"/>
                    </a:ext>
                  </a:extLst>
                </a:gridCol>
                <a:gridCol w="3806289">
                  <a:extLst>
                    <a:ext uri="{9D8B030D-6E8A-4147-A177-3AD203B41FA5}">
                      <a16:colId xmlns:a16="http://schemas.microsoft.com/office/drawing/2014/main" val="2109271727"/>
                    </a:ext>
                  </a:extLst>
                </a:gridCol>
                <a:gridCol w="1471962">
                  <a:extLst>
                    <a:ext uri="{9D8B030D-6E8A-4147-A177-3AD203B41FA5}">
                      <a16:colId xmlns:a16="http://schemas.microsoft.com/office/drawing/2014/main" val="1627492209"/>
                    </a:ext>
                  </a:extLst>
                </a:gridCol>
                <a:gridCol w="1169903">
                  <a:extLst>
                    <a:ext uri="{9D8B030D-6E8A-4147-A177-3AD203B41FA5}">
                      <a16:colId xmlns:a16="http://schemas.microsoft.com/office/drawing/2014/main" val="2953246881"/>
                    </a:ext>
                  </a:extLst>
                </a:gridCol>
              </a:tblGrid>
              <a:tr h="305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Traditional Loan Program</a:t>
                      </a:r>
                    </a:p>
                  </a:txBody>
                  <a:tcPr marL="75438" marR="75438" marT="37719" marB="37719"/>
                </a:tc>
                <a:tc>
                  <a:txBody>
                    <a:bodyPr/>
                    <a:lstStyle/>
                    <a:p>
                      <a:r>
                        <a:rPr lang="en-US" sz="1300" dirty="0"/>
                        <a:t>EIDLP</a:t>
                      </a:r>
                    </a:p>
                  </a:txBody>
                  <a:tcPr marL="75438" marR="75438" marT="37719" marB="37719"/>
                </a:tc>
                <a:tc>
                  <a:txBody>
                    <a:bodyPr/>
                    <a:lstStyle/>
                    <a:p>
                      <a:r>
                        <a:rPr lang="en-US" sz="1300" dirty="0"/>
                        <a:t>EBL</a:t>
                      </a:r>
                    </a:p>
                  </a:txBody>
                  <a:tcPr marL="75438" marR="75438" marT="37719" marB="37719"/>
                </a:tc>
                <a:tc>
                  <a:txBody>
                    <a:bodyPr/>
                    <a:lstStyle/>
                    <a:p>
                      <a:r>
                        <a:rPr lang="en-US" sz="1300" dirty="0"/>
                        <a:t>PPP</a:t>
                      </a:r>
                    </a:p>
                  </a:txBody>
                  <a:tcPr marL="75438" marR="75438" marT="37719" marB="37719"/>
                </a:tc>
                <a:extLst>
                  <a:ext uri="{0D108BD9-81ED-4DB2-BD59-A6C34878D82A}">
                    <a16:rowId xmlns:a16="http://schemas.microsoft.com/office/drawing/2014/main" val="3832708896"/>
                  </a:ext>
                </a:extLst>
              </a:tr>
              <a:tr h="3809619">
                <a:tc>
                  <a:txBody>
                    <a:bodyPr/>
                    <a:lstStyle/>
                    <a:p>
                      <a:pPr marL="174625" indent="-174625">
                        <a:buFont typeface="Arial" panose="020B0604020202020204" pitchFamily="34" charset="0"/>
                        <a:buChar char="•"/>
                        <a:tabLst/>
                      </a:pPr>
                      <a:r>
                        <a:rPr lang="en-US" sz="1600" dirty="0"/>
                        <a:t>Individuals who own 20% or more of a small business must provide a personal guaranty.</a:t>
                      </a:r>
                    </a:p>
                  </a:txBody>
                  <a:tcPr marL="75438" marR="75438" marT="37719" marB="37719"/>
                </a:tc>
                <a:tc>
                  <a:txBody>
                    <a:bodyPr/>
                    <a:lstStyle/>
                    <a:p>
                      <a:pPr marL="115888" indent="-115888">
                        <a:buFont typeface="Arial" panose="020B0604020202020204" pitchFamily="34" charset="0"/>
                        <a:buChar char="•"/>
                        <a:tabLst/>
                      </a:pPr>
                      <a:r>
                        <a:rPr lang="en-US" sz="1600" dirty="0"/>
                        <a:t>Yes, for loans over $200,000.</a:t>
                      </a:r>
                    </a:p>
                    <a:p>
                      <a:pPr marL="115888" indent="-115888">
                        <a:buFont typeface="Arial" panose="020B0604020202020204" pitchFamily="34" charset="0"/>
                        <a:buChar char="•"/>
                        <a:tabLst/>
                      </a:pPr>
                      <a:endParaRPr lang="en-US" sz="1600" dirty="0"/>
                    </a:p>
                    <a:p>
                      <a:pPr marL="115888" indent="-115888">
                        <a:buFont typeface="Arial" panose="020B0604020202020204" pitchFamily="34" charset="0"/>
                        <a:buChar char="•"/>
                        <a:tabLst/>
                      </a:pPr>
                      <a:r>
                        <a:rPr lang="en-US" sz="1600" dirty="0"/>
                        <a:t>Personal guaranty requirement waived for EIDL loans that are less than $200,000, but remains intact for EIDL loans of $200,000 or more:</a:t>
                      </a:r>
                    </a:p>
                    <a:p>
                      <a:pPr marL="466725" lvl="1" indent="-176213">
                        <a:buFont typeface="Arial" panose="020B0604020202020204" pitchFamily="34" charset="0"/>
                        <a:buChar char="•"/>
                        <a:tabLst/>
                      </a:pPr>
                      <a:r>
                        <a:rPr lang="en-US" sz="1600" dirty="0"/>
                        <a:t>Individuals who own 20% or more must provide an unlimited personal guaranty.</a:t>
                      </a:r>
                    </a:p>
                    <a:p>
                      <a:pPr marL="466725" lvl="1" indent="-176213">
                        <a:buFont typeface="Arial" panose="020B0604020202020204" pitchFamily="34" charset="0"/>
                        <a:buChar char="•"/>
                        <a:tabLst/>
                      </a:pPr>
                      <a:r>
                        <a:rPr lang="en-US" sz="1600" dirty="0"/>
                        <a:t>Entities that own 20% or more must provide an unlimited full guaranty.</a:t>
                      </a:r>
                    </a:p>
                    <a:p>
                      <a:pPr marL="466725" lvl="1" indent="-176213">
                        <a:buFont typeface="Arial" panose="020B0604020202020204" pitchFamily="34" charset="0"/>
                        <a:buChar char="•"/>
                        <a:tabLst/>
                      </a:pPr>
                      <a:r>
                        <a:rPr lang="en-US" sz="1600" dirty="0"/>
                        <a:t>If no one individual or entity owns 20% or more, at least one of the owners must provide a full unconditional guarantee.</a:t>
                      </a:r>
                    </a:p>
                  </a:txBody>
                  <a:tcPr marL="75438" marR="75438" marT="37719" marB="37719"/>
                </a:tc>
                <a:tc>
                  <a:txBody>
                    <a:bodyPr/>
                    <a:lstStyle/>
                    <a:p>
                      <a:pPr marL="115888" indent="-115888">
                        <a:buFont typeface="Arial" panose="020B0604020202020204" pitchFamily="34" charset="0"/>
                        <a:buChar char="•"/>
                        <a:tabLst/>
                      </a:pPr>
                      <a:r>
                        <a:rPr lang="en-US" sz="1500" b="0" i="0" u="none" strike="noStrike" kern="1200" baseline="0" dirty="0">
                          <a:solidFill>
                            <a:schemeClr val="dk1"/>
                          </a:solidFill>
                          <a:latin typeface="+mn-lt"/>
                          <a:ea typeface="+mn-ea"/>
                          <a:cs typeface="+mn-cs"/>
                        </a:rPr>
                        <a:t>EBL loans are subject to the same upfront guaranty fees as required for 7(a) loans of similar size and maturity. </a:t>
                      </a:r>
                    </a:p>
                    <a:p>
                      <a:pPr marL="285750" lvl="0" indent="-285750">
                        <a:buFont typeface="Arial" panose="020B0604020202020204" pitchFamily="34" charset="0"/>
                        <a:buChar char="•"/>
                      </a:pPr>
                      <a:endParaRPr lang="en-US" sz="1600" dirty="0">
                        <a:solidFill>
                          <a:srgbClr val="FF0000"/>
                        </a:solidFill>
                      </a:endParaRPr>
                    </a:p>
                  </a:txBody>
                  <a:tcPr marL="75438" marR="75438" marT="37719" marB="37719"/>
                </a:tc>
                <a:tc>
                  <a:txBody>
                    <a:bodyPr/>
                    <a:lstStyle/>
                    <a:p>
                      <a:r>
                        <a:rPr lang="en-US" sz="1600" dirty="0"/>
                        <a:t>Not required.</a:t>
                      </a:r>
                    </a:p>
                  </a:txBody>
                  <a:tcPr marL="75438" marR="75438" marT="37719" marB="37719"/>
                </a:tc>
                <a:extLst>
                  <a:ext uri="{0D108BD9-81ED-4DB2-BD59-A6C34878D82A}">
                    <a16:rowId xmlns:a16="http://schemas.microsoft.com/office/drawing/2014/main" val="762877597"/>
                  </a:ext>
                </a:extLst>
              </a:tr>
            </a:tbl>
          </a:graphicData>
        </a:graphic>
      </p:graphicFrame>
      <p:cxnSp>
        <p:nvCxnSpPr>
          <p:cNvPr id="5" name="Straight Connector 4">
            <a:extLst>
              <a:ext uri="{FF2B5EF4-FFF2-40B4-BE49-F238E27FC236}">
                <a16:creationId xmlns:a16="http://schemas.microsoft.com/office/drawing/2014/main" id="{FA17A1F5-C982-B64C-8862-6536E51E828E}"/>
              </a:ext>
            </a:extLst>
          </p:cNvPr>
          <p:cNvCxnSpPr>
            <a:cxnSpLocks/>
          </p:cNvCxnSpPr>
          <p:nvPr/>
        </p:nvCxnSpPr>
        <p:spPr>
          <a:xfrm>
            <a:off x="646611" y="1079634"/>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654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5DD5-C98B-B945-B92B-739A119FF0ED}"/>
              </a:ext>
            </a:extLst>
          </p:cNvPr>
          <p:cNvSpPr>
            <a:spLocks noGrp="1"/>
          </p:cNvSpPr>
          <p:nvPr>
            <p:ph type="title"/>
          </p:nvPr>
        </p:nvSpPr>
        <p:spPr/>
        <p:txBody>
          <a:bodyPr/>
          <a:lstStyle/>
          <a:p>
            <a:r>
              <a:rPr lang="en-US" dirty="0"/>
              <a:t>SBA Guarantee</a:t>
            </a:r>
          </a:p>
        </p:txBody>
      </p:sp>
      <p:graphicFrame>
        <p:nvGraphicFramePr>
          <p:cNvPr id="4" name="Content Placeholder 3">
            <a:extLst>
              <a:ext uri="{FF2B5EF4-FFF2-40B4-BE49-F238E27FC236}">
                <a16:creationId xmlns:a16="http://schemas.microsoft.com/office/drawing/2014/main" id="{FD361EA5-A450-0B46-B0A4-858F96693BF5}"/>
              </a:ext>
            </a:extLst>
          </p:cNvPr>
          <p:cNvGraphicFramePr>
            <a:graphicFrameLocks noGrp="1"/>
          </p:cNvGraphicFramePr>
          <p:nvPr>
            <p:ph idx="1"/>
            <p:extLst>
              <p:ext uri="{D42A27DB-BD31-4B8C-83A1-F6EECF244321}">
                <p14:modId xmlns:p14="http://schemas.microsoft.com/office/powerpoint/2010/main" val="4088449581"/>
              </p:ext>
            </p:extLst>
          </p:nvPr>
        </p:nvGraphicFramePr>
        <p:xfrm>
          <a:off x="691515" y="1722757"/>
          <a:ext cx="8675370" cy="2804997"/>
        </p:xfrm>
        <a:graphic>
          <a:graphicData uri="http://schemas.openxmlformats.org/drawingml/2006/table">
            <a:tbl>
              <a:tblPr firstRow="1" bandRow="1">
                <a:tableStyleId>{5C22544A-7EE6-4342-B048-85BDC9FD1C3A}</a:tableStyleId>
              </a:tblPr>
              <a:tblGrid>
                <a:gridCol w="2891790">
                  <a:extLst>
                    <a:ext uri="{9D8B030D-6E8A-4147-A177-3AD203B41FA5}">
                      <a16:colId xmlns:a16="http://schemas.microsoft.com/office/drawing/2014/main" val="3055595435"/>
                    </a:ext>
                  </a:extLst>
                </a:gridCol>
                <a:gridCol w="1445895">
                  <a:extLst>
                    <a:ext uri="{9D8B030D-6E8A-4147-A177-3AD203B41FA5}">
                      <a16:colId xmlns:a16="http://schemas.microsoft.com/office/drawing/2014/main" val="3312424531"/>
                    </a:ext>
                  </a:extLst>
                </a:gridCol>
                <a:gridCol w="1445895">
                  <a:extLst>
                    <a:ext uri="{9D8B030D-6E8A-4147-A177-3AD203B41FA5}">
                      <a16:colId xmlns:a16="http://schemas.microsoft.com/office/drawing/2014/main" val="3252834673"/>
                    </a:ext>
                  </a:extLst>
                </a:gridCol>
                <a:gridCol w="2891790">
                  <a:extLst>
                    <a:ext uri="{9D8B030D-6E8A-4147-A177-3AD203B41FA5}">
                      <a16:colId xmlns:a16="http://schemas.microsoft.com/office/drawing/2014/main" val="424024567"/>
                    </a:ext>
                  </a:extLst>
                </a:gridCol>
              </a:tblGrid>
              <a:tr h="5422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t>Traditional Loan Program</a:t>
                      </a:r>
                    </a:p>
                  </a:txBody>
                  <a:tcPr marL="75438" marR="75438" marT="37719" marB="37719"/>
                </a:tc>
                <a:tc>
                  <a:txBody>
                    <a:bodyPr/>
                    <a:lstStyle/>
                    <a:p>
                      <a:pPr algn="ctr"/>
                      <a:r>
                        <a:rPr lang="en-US" sz="1900" dirty="0"/>
                        <a:t>EIDLP</a:t>
                      </a:r>
                    </a:p>
                  </a:txBody>
                  <a:tcPr marL="75438" marR="75438" marT="37719" marB="37719"/>
                </a:tc>
                <a:tc>
                  <a:txBody>
                    <a:bodyPr/>
                    <a:lstStyle/>
                    <a:p>
                      <a:pPr algn="ctr"/>
                      <a:r>
                        <a:rPr lang="en-US" sz="1900" dirty="0"/>
                        <a:t>EBL</a:t>
                      </a:r>
                    </a:p>
                  </a:txBody>
                  <a:tcPr marL="75438" marR="75438" marT="37719" marB="37719"/>
                </a:tc>
                <a:tc>
                  <a:txBody>
                    <a:bodyPr/>
                    <a:lstStyle/>
                    <a:p>
                      <a:pPr algn="ctr"/>
                      <a:r>
                        <a:rPr lang="en-US" sz="1900" dirty="0"/>
                        <a:t>PPP</a:t>
                      </a:r>
                    </a:p>
                  </a:txBody>
                  <a:tcPr marL="75438" marR="75438" marT="37719" marB="37719"/>
                </a:tc>
                <a:extLst>
                  <a:ext uri="{0D108BD9-81ED-4DB2-BD59-A6C34878D82A}">
                    <a16:rowId xmlns:a16="http://schemas.microsoft.com/office/drawing/2014/main" val="101970814"/>
                  </a:ext>
                </a:extLst>
              </a:tr>
              <a:tr h="2262788">
                <a:tc>
                  <a:txBody>
                    <a:bodyPr/>
                    <a:lstStyle/>
                    <a:p>
                      <a:pPr marL="0" indent="0">
                        <a:buFont typeface="Arial" panose="020B0604020202020204" pitchFamily="34" charset="0"/>
                        <a:buNone/>
                      </a:pPr>
                      <a:r>
                        <a:rPr lang="en-US" sz="1900" dirty="0"/>
                        <a:t>SBA guarantees up to 85% for loans equal to or less than $150,000, and 75% for loans exceeding $150,000.</a:t>
                      </a:r>
                    </a:p>
                  </a:txBody>
                  <a:tcPr marL="75438" marR="75438" marT="37719" marB="37719"/>
                </a:tc>
                <a:tc>
                  <a:txBody>
                    <a:bodyPr/>
                    <a:lstStyle/>
                    <a:p>
                      <a:pPr marL="0" indent="0">
                        <a:buFont typeface="Arial" panose="020B0604020202020204" pitchFamily="34" charset="0"/>
                        <a:buNone/>
                      </a:pPr>
                      <a:r>
                        <a:rPr lang="en-US" sz="1900" dirty="0"/>
                        <a:t>SBA guarantees up to 85%.</a:t>
                      </a:r>
                    </a:p>
                  </a:txBody>
                  <a:tcPr marL="75438" marR="75438" marT="37719" marB="37719"/>
                </a:tc>
                <a:tc>
                  <a:txBody>
                    <a:bodyPr/>
                    <a:lstStyle/>
                    <a:p>
                      <a:pPr marL="0" indent="0">
                        <a:buFont typeface="Arial" panose="020B0604020202020204" pitchFamily="34" charset="0"/>
                        <a:buNone/>
                      </a:pPr>
                      <a:r>
                        <a:rPr lang="en-US" sz="1900" dirty="0">
                          <a:solidFill>
                            <a:schemeClr val="tx1"/>
                          </a:solidFill>
                        </a:rPr>
                        <a:t>SBA guarantees up to 50%.</a:t>
                      </a:r>
                    </a:p>
                  </a:txBody>
                  <a:tcPr marL="75438" marR="75438" marT="37719" marB="37719"/>
                </a:tc>
                <a:tc>
                  <a:txBody>
                    <a:bodyPr/>
                    <a:lstStyle/>
                    <a:p>
                      <a:pPr marL="0" indent="0">
                        <a:buFont typeface="Arial" panose="020B0604020202020204" pitchFamily="34" charset="0"/>
                        <a:buNone/>
                      </a:pPr>
                      <a:r>
                        <a:rPr lang="en-US" sz="1900" dirty="0"/>
                        <a:t>The CARES Act increases the SBA guarantee to 100% through December 31, 2020.</a:t>
                      </a:r>
                    </a:p>
                  </a:txBody>
                  <a:tcPr marL="75438" marR="75438" marT="37719" marB="37719"/>
                </a:tc>
                <a:extLst>
                  <a:ext uri="{0D108BD9-81ED-4DB2-BD59-A6C34878D82A}">
                    <a16:rowId xmlns:a16="http://schemas.microsoft.com/office/drawing/2014/main" val="467333772"/>
                  </a:ext>
                </a:extLst>
              </a:tr>
            </a:tbl>
          </a:graphicData>
        </a:graphic>
      </p:graphicFrame>
      <p:cxnSp>
        <p:nvCxnSpPr>
          <p:cNvPr id="5" name="Straight Connector 4">
            <a:extLst>
              <a:ext uri="{FF2B5EF4-FFF2-40B4-BE49-F238E27FC236}">
                <a16:creationId xmlns:a16="http://schemas.microsoft.com/office/drawing/2014/main" id="{D9D65585-40EB-9741-B762-9F231A07BA48}"/>
              </a:ext>
            </a:extLst>
          </p:cNvPr>
          <p:cNvCxnSpPr>
            <a:cxnSpLocks/>
          </p:cNvCxnSpPr>
          <p:nvPr/>
        </p:nvCxnSpPr>
        <p:spPr>
          <a:xfrm>
            <a:off x="867837" y="1079634"/>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513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089" y="394483"/>
            <a:ext cx="8190367" cy="545197"/>
          </a:xfrm>
        </p:spPr>
        <p:txBody>
          <a:bodyPr>
            <a:normAutofit fontScale="90000"/>
          </a:bodyPr>
          <a:lstStyle/>
          <a:p>
            <a:r>
              <a:rPr lang="en-US" dirty="0"/>
              <a:t>Application Process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705610034"/>
              </p:ext>
            </p:extLst>
          </p:nvPr>
        </p:nvGraphicFramePr>
        <p:xfrm>
          <a:off x="364089" y="1040533"/>
          <a:ext cx="9508137" cy="5987228"/>
        </p:xfrm>
        <a:graphic>
          <a:graphicData uri="http://schemas.openxmlformats.org/drawingml/2006/table">
            <a:tbl>
              <a:tblPr firstRow="1" firstCol="1" bandRow="1">
                <a:tableStyleId>{5C22544A-7EE6-4342-B048-85BDC9FD1C3A}</a:tableStyleId>
              </a:tblPr>
              <a:tblGrid>
                <a:gridCol w="1082963">
                  <a:extLst>
                    <a:ext uri="{9D8B030D-6E8A-4147-A177-3AD203B41FA5}">
                      <a16:colId xmlns:a16="http://schemas.microsoft.com/office/drawing/2014/main" val="592665294"/>
                    </a:ext>
                  </a:extLst>
                </a:gridCol>
                <a:gridCol w="2504492">
                  <a:extLst>
                    <a:ext uri="{9D8B030D-6E8A-4147-A177-3AD203B41FA5}">
                      <a16:colId xmlns:a16="http://schemas.microsoft.com/office/drawing/2014/main" val="2116792721"/>
                    </a:ext>
                  </a:extLst>
                </a:gridCol>
                <a:gridCol w="1520423">
                  <a:extLst>
                    <a:ext uri="{9D8B030D-6E8A-4147-A177-3AD203B41FA5}">
                      <a16:colId xmlns:a16="http://schemas.microsoft.com/office/drawing/2014/main" val="3816247147"/>
                    </a:ext>
                  </a:extLst>
                </a:gridCol>
                <a:gridCol w="2101525">
                  <a:extLst>
                    <a:ext uri="{9D8B030D-6E8A-4147-A177-3AD203B41FA5}">
                      <a16:colId xmlns:a16="http://schemas.microsoft.com/office/drawing/2014/main" val="3385345608"/>
                    </a:ext>
                  </a:extLst>
                </a:gridCol>
                <a:gridCol w="2298734">
                  <a:extLst>
                    <a:ext uri="{9D8B030D-6E8A-4147-A177-3AD203B41FA5}">
                      <a16:colId xmlns:a16="http://schemas.microsoft.com/office/drawing/2014/main" val="1650816024"/>
                    </a:ext>
                  </a:extLst>
                </a:gridCol>
              </a:tblGrid>
              <a:tr h="252796">
                <a:tc>
                  <a:txBody>
                    <a:bodyPr/>
                    <a:lstStyle/>
                    <a:p>
                      <a:pPr marL="0" marR="0" algn="just">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pPr marL="0" marR="0" algn="ctr">
                        <a:lnSpc>
                          <a:spcPct val="107000"/>
                        </a:lnSpc>
                        <a:spcBef>
                          <a:spcPts val="0"/>
                        </a:spcBef>
                        <a:spcAft>
                          <a:spcPts val="0"/>
                        </a:spcAft>
                      </a:pPr>
                      <a:r>
                        <a:rPr lang="en-US" sz="1200" dirty="0">
                          <a:solidFill>
                            <a:schemeClr val="bg1"/>
                          </a:solidFill>
                          <a:effectLst/>
                        </a:rPr>
                        <a:t>Traditional Loan Program</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nchor="ctr"/>
                </a:tc>
                <a:tc>
                  <a:txBody>
                    <a:bodyPr/>
                    <a:lstStyle/>
                    <a:p>
                      <a:pPr marL="0" marR="0" algn="ctr">
                        <a:lnSpc>
                          <a:spcPct val="107000"/>
                        </a:lnSpc>
                        <a:spcBef>
                          <a:spcPts val="0"/>
                        </a:spcBef>
                        <a:spcAft>
                          <a:spcPts val="0"/>
                        </a:spcAft>
                      </a:pPr>
                      <a:r>
                        <a:rPr lang="en-US" sz="1200" dirty="0">
                          <a:solidFill>
                            <a:schemeClr val="bg1"/>
                          </a:solidFill>
                          <a:effectLst/>
                        </a:rPr>
                        <a:t>EIDLP</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nchor="ctr"/>
                </a:tc>
                <a:tc>
                  <a:txBody>
                    <a:bodyPr/>
                    <a:lstStyle/>
                    <a:p>
                      <a:pPr marL="0" marR="0" algn="ctr">
                        <a:lnSpc>
                          <a:spcPct val="107000"/>
                        </a:lnSpc>
                        <a:spcBef>
                          <a:spcPts val="0"/>
                        </a:spcBef>
                        <a:spcAft>
                          <a:spcPts val="0"/>
                        </a:spcAft>
                      </a:pPr>
                      <a:r>
                        <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EBL</a:t>
                      </a:r>
                    </a:p>
                  </a:txBody>
                  <a:tcPr marL="56579" marR="56579" marT="0" marB="0" anchor="ctr"/>
                </a:tc>
                <a:tc>
                  <a:txBody>
                    <a:bodyPr/>
                    <a:lstStyle/>
                    <a:p>
                      <a:pPr marL="0" marR="0" algn="ctr">
                        <a:lnSpc>
                          <a:spcPct val="107000"/>
                        </a:lnSpc>
                        <a:spcBef>
                          <a:spcPts val="0"/>
                        </a:spcBef>
                        <a:spcAft>
                          <a:spcPts val="0"/>
                        </a:spcAft>
                      </a:pPr>
                      <a:r>
                        <a:rPr lang="en-US" sz="1200" dirty="0">
                          <a:solidFill>
                            <a:schemeClr val="bg1"/>
                          </a:solidFill>
                          <a:effectLst/>
                        </a:rPr>
                        <a:t>PPP</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nchor="ctr"/>
                </a:tc>
                <a:extLst>
                  <a:ext uri="{0D108BD9-81ED-4DB2-BD59-A6C34878D82A}">
                    <a16:rowId xmlns:a16="http://schemas.microsoft.com/office/drawing/2014/main" val="648163348"/>
                  </a:ext>
                </a:extLst>
              </a:tr>
              <a:tr h="697609">
                <a:tc>
                  <a:txBody>
                    <a:bodyPr/>
                    <a:lstStyle/>
                    <a:p>
                      <a:pPr marL="0" marR="0" algn="l" defTabSz="914400" rtl="0" eaLnBrk="1" latinLnBrk="0" hangingPunct="1">
                        <a:lnSpc>
                          <a:spcPct val="107000"/>
                        </a:lnSpc>
                        <a:spcBef>
                          <a:spcPts val="0"/>
                        </a:spcBef>
                        <a:spcAft>
                          <a:spcPts val="0"/>
                        </a:spcAft>
                      </a:pPr>
                      <a:r>
                        <a:rPr lang="en-US" sz="12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Apply through SBA-approved lender</a:t>
                      </a:r>
                    </a:p>
                  </a:txBody>
                  <a:tcPr marL="56579" marR="56579" marT="0" marB="0"/>
                </a:tc>
                <a:tc>
                  <a:txBody>
                    <a:bodyPr/>
                    <a:lstStyle/>
                    <a:p>
                      <a:pPr marL="0" marR="0" algn="just">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Yes</a:t>
                      </a:r>
                    </a:p>
                  </a:txBody>
                  <a:tcPr marL="56579" marR="56579"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Yes</a:t>
                      </a:r>
                    </a:p>
                  </a:txBody>
                  <a:tcPr marL="56579" marR="56579" marT="0" marB="0"/>
                </a:tc>
                <a:tc>
                  <a:txBody>
                    <a:bodyPr/>
                    <a:lstStyle/>
                    <a:p>
                      <a:pPr marL="0" marR="0">
                        <a:lnSpc>
                          <a:spcPct val="107000"/>
                        </a:lnSpc>
                        <a:spcBef>
                          <a:spcPts val="0"/>
                        </a:spcBef>
                        <a:spcAft>
                          <a:spcPts val="0"/>
                        </a:spcAft>
                      </a:pPr>
                      <a:r>
                        <a:rPr lang="en-US" sz="1100" dirty="0">
                          <a:effectLst/>
                        </a:rPr>
                        <a:t>Yes, </a:t>
                      </a:r>
                      <a:r>
                        <a:rPr lang="en-US" sz="1100" baseline="0" dirty="0">
                          <a:effectLst/>
                        </a:rPr>
                        <a:t>an </a:t>
                      </a:r>
                      <a:r>
                        <a:rPr lang="en-US" sz="1100" dirty="0">
                          <a:effectLst/>
                        </a:rPr>
                        <a:t>SBA Express Lender</a:t>
                      </a:r>
                      <a:r>
                        <a:rPr lang="en-US" sz="1100" baseline="0" dirty="0">
                          <a:effectLst/>
                        </a:rPr>
                        <a:t> with whom the </a:t>
                      </a:r>
                      <a:r>
                        <a:rPr lang="en-US" sz="1100" dirty="0">
                          <a:effectLst/>
                        </a:rPr>
                        <a:t>small businesses had an existing banking relationship on or before March 13, 2020.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Yes</a:t>
                      </a:r>
                    </a:p>
                  </a:txBody>
                  <a:tcPr marL="56579" marR="56579" marT="0" marB="0"/>
                </a:tc>
                <a:extLst>
                  <a:ext uri="{0D108BD9-81ED-4DB2-BD59-A6C34878D82A}">
                    <a16:rowId xmlns:a16="http://schemas.microsoft.com/office/drawing/2014/main" val="2142685035"/>
                  </a:ext>
                </a:extLst>
              </a:tr>
              <a:tr h="1157463">
                <a:tc>
                  <a:txBody>
                    <a:bodyPr/>
                    <a:lstStyle/>
                    <a:p>
                      <a:pPr marL="0" marR="0" algn="just">
                        <a:lnSpc>
                          <a:spcPct val="107000"/>
                        </a:lnSpc>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Application Deadline</a:t>
                      </a:r>
                    </a:p>
                  </a:txBody>
                  <a:tcPr marL="56579" marR="56579" marT="0" marB="0"/>
                </a:tc>
                <a:tc>
                  <a:txBody>
                    <a:bodyPr/>
                    <a:lstStyle/>
                    <a:p>
                      <a:pPr marL="0" marR="0" algn="just">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N/A</a:t>
                      </a:r>
                    </a:p>
                  </a:txBody>
                  <a:tcPr marL="56579" marR="565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kern="1200" dirty="0">
                          <a:solidFill>
                            <a:schemeClr val="dk1"/>
                          </a:solidFill>
                          <a:effectLst/>
                          <a:latin typeface="+mn-lt"/>
                          <a:ea typeface="+mn-ea"/>
                          <a:cs typeface="+mn-cs"/>
                        </a:rPr>
                        <a:t>December 21, 2020.</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Available until </a:t>
                      </a:r>
                      <a:r>
                        <a:rPr lang="en-US" sz="1100" dirty="0">
                          <a:effectLst/>
                        </a:rPr>
                        <a:t>March 13, 2021 (loan must be approved by</a:t>
                      </a:r>
                      <a:r>
                        <a:rPr lang="en-US" sz="1100" baseline="0" dirty="0">
                          <a:effectLst/>
                        </a:rPr>
                        <a:t> expiration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r>
                        <a:rPr lang="en-US" sz="1100" kern="1200" dirty="0">
                          <a:solidFill>
                            <a:schemeClr val="dk1"/>
                          </a:solidFill>
                          <a:effectLst/>
                          <a:latin typeface="+mn-lt"/>
                          <a:ea typeface="+mn-ea"/>
                          <a:cs typeface="+mn-cs"/>
                        </a:rPr>
                        <a:t>Application opens:</a:t>
                      </a:r>
                    </a:p>
                    <a:p>
                      <a:pPr marL="285750" lvl="0" indent="-285750">
                        <a:buFont typeface="Wingdings" panose="05000000000000000000" pitchFamily="2" charset="2"/>
                        <a:buChar char="§"/>
                      </a:pPr>
                      <a:r>
                        <a:rPr lang="en-US" sz="1100" kern="1200" dirty="0">
                          <a:solidFill>
                            <a:schemeClr val="dk1"/>
                          </a:solidFill>
                          <a:effectLst/>
                          <a:latin typeface="+mn-lt"/>
                          <a:ea typeface="+mn-ea"/>
                          <a:cs typeface="+mn-cs"/>
                        </a:rPr>
                        <a:t>April 3, 2020 for small businesses</a:t>
                      </a:r>
                    </a:p>
                    <a:p>
                      <a:pPr marL="285750" lvl="0" indent="-285750">
                        <a:buFont typeface="Wingdings" panose="05000000000000000000" pitchFamily="2" charset="2"/>
                        <a:buChar char="§"/>
                      </a:pPr>
                      <a:endParaRPr lang="en-US" sz="1100" kern="1200" dirty="0">
                        <a:solidFill>
                          <a:schemeClr val="dk1"/>
                        </a:solidFill>
                        <a:effectLst/>
                        <a:latin typeface="+mn-lt"/>
                        <a:ea typeface="+mn-ea"/>
                        <a:cs typeface="+mn-cs"/>
                      </a:endParaRPr>
                    </a:p>
                    <a:p>
                      <a:pPr marL="285750" lvl="0" indent="-285750">
                        <a:buFont typeface="Wingdings" panose="05000000000000000000" pitchFamily="2" charset="2"/>
                        <a:buChar char="§"/>
                      </a:pPr>
                      <a:r>
                        <a:rPr lang="en-US" sz="1100" kern="1200" dirty="0">
                          <a:solidFill>
                            <a:schemeClr val="dk1"/>
                          </a:solidFill>
                          <a:effectLst/>
                          <a:latin typeface="+mn-lt"/>
                          <a:ea typeface="+mn-ea"/>
                          <a:cs typeface="+mn-cs"/>
                        </a:rPr>
                        <a:t>April 10, 2020 for independent contractors and self-employed persons</a:t>
                      </a:r>
                    </a:p>
                    <a:p>
                      <a:r>
                        <a:rPr lang="en-US" sz="1100" kern="1200" dirty="0">
                          <a:solidFill>
                            <a:schemeClr val="dk1"/>
                          </a:solidFill>
                          <a:effectLst/>
                          <a:latin typeface="+mn-lt"/>
                          <a:ea typeface="+mn-ea"/>
                          <a:cs typeface="+mn-cs"/>
                        </a:rPr>
                        <a:t>The deadline is June 30, 2020. </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extLst>
                  <a:ext uri="{0D108BD9-81ED-4DB2-BD59-A6C34878D82A}">
                    <a16:rowId xmlns:a16="http://schemas.microsoft.com/office/drawing/2014/main" val="1374285263"/>
                  </a:ext>
                </a:extLst>
              </a:tr>
              <a:tr h="662997">
                <a:tc>
                  <a:txBody>
                    <a:bodyPr/>
                    <a:lstStyle/>
                    <a:p>
                      <a:pPr marL="0" marR="0" algn="just">
                        <a:lnSpc>
                          <a:spcPct val="107000"/>
                        </a:lnSpc>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Application Website</a:t>
                      </a:r>
                    </a:p>
                  </a:txBody>
                  <a:tcPr marL="56579" marR="565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u="sng" kern="1200" dirty="0">
                          <a:solidFill>
                            <a:srgbClr val="0070C0"/>
                          </a:solidFill>
                          <a:effectLst/>
                          <a:latin typeface="+mn-lt"/>
                          <a:ea typeface="+mn-ea"/>
                          <a:cs typeface="+mn-cs"/>
                        </a:rPr>
                        <a:t>https://www.sba.gov/funding-programs/loans</a:t>
                      </a:r>
                    </a:p>
                  </a:txBody>
                  <a:tcPr marL="56579" marR="565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u="sng" kern="1200" dirty="0">
                          <a:solidFill>
                            <a:schemeClr val="dk1"/>
                          </a:solidFill>
                          <a:effectLst/>
                          <a:latin typeface="+mn-lt"/>
                          <a:ea typeface="+mn-ea"/>
                          <a:cs typeface="+mn-cs"/>
                          <a:hlinkClick r:id="rId2"/>
                        </a:rPr>
                        <a:t>https://covid19relief.sba.gov/#/</a:t>
                      </a:r>
                      <a:endParaRPr lang="en-US" sz="1100" kern="1200" dirty="0">
                        <a:solidFill>
                          <a:schemeClr val="dk1"/>
                        </a:solidFill>
                        <a:effectLst/>
                        <a:latin typeface="+mn-lt"/>
                        <a:ea typeface="+mn-ea"/>
                        <a:cs typeface="+mn-cs"/>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r>
                        <a:rPr lang="en-US" sz="1100" u="sng" kern="1200" dirty="0">
                          <a:solidFill>
                            <a:srgbClr val="0070C0"/>
                          </a:solidFill>
                          <a:effectLst/>
                          <a:latin typeface="+mn-lt"/>
                          <a:ea typeface="+mn-ea"/>
                          <a:cs typeface="+mn-cs"/>
                        </a:rPr>
                        <a:t>https://home.treasury.gov/system/files/136/Paycheck-Protection-Program-</a:t>
                      </a:r>
                    </a:p>
                    <a:p>
                      <a:r>
                        <a:rPr lang="en-US" sz="1100" u="sng" kern="1200" dirty="0">
                          <a:solidFill>
                            <a:srgbClr val="0070C0"/>
                          </a:solidFill>
                          <a:effectLst/>
                          <a:latin typeface="+mn-lt"/>
                          <a:ea typeface="+mn-ea"/>
                          <a:cs typeface="+mn-cs"/>
                        </a:rPr>
                        <a:t>Application-3-30-2020-v3.pdf </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extLst>
                  <a:ext uri="{0D108BD9-81ED-4DB2-BD59-A6C34878D82A}">
                    <a16:rowId xmlns:a16="http://schemas.microsoft.com/office/drawing/2014/main" val="3293274215"/>
                  </a:ext>
                </a:extLst>
              </a:tr>
              <a:tr h="2640861">
                <a:tc>
                  <a:txBody>
                    <a:bodyPr/>
                    <a:lstStyle/>
                    <a:p>
                      <a:pPr marL="0" marR="0" algn="just">
                        <a:lnSpc>
                          <a:spcPct val="107000"/>
                        </a:lnSpc>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Application</a:t>
                      </a:r>
                      <a:r>
                        <a:rPr lang="en-US" sz="12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Documentation</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pPr marL="171450" lvl="1" indent="-171450" algn="l" defTabSz="914400" rtl="0" eaLnBrk="1" latinLnBrk="0" hangingPunct="1">
                        <a:buFont typeface="Arial" panose="020B0604020202020204" pitchFamily="34" charset="0"/>
                        <a:buChar char="•"/>
                      </a:pPr>
                      <a:r>
                        <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 detailed business plan.</a:t>
                      </a:r>
                    </a:p>
                    <a:p>
                      <a:pPr marL="171450" lvl="1" indent="-171450" algn="l" defTabSz="914400" rtl="0" eaLnBrk="1" latinLnBrk="0" hangingPunct="1">
                        <a:buFont typeface="Arial" panose="020B0604020202020204" pitchFamily="34" charset="0"/>
                        <a:buChar char="•"/>
                      </a:pPr>
                      <a:r>
                        <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Financial statements for the last 3 years, including profit and loss statements.</a:t>
                      </a:r>
                    </a:p>
                    <a:p>
                      <a:pPr marL="171450" lvl="1" indent="-171450" algn="l" defTabSz="914400" rtl="0" eaLnBrk="1" latinLnBrk="0" hangingPunct="1">
                        <a:buFont typeface="Arial" panose="020B0604020202020204" pitchFamily="34" charset="0"/>
                        <a:buChar char="•"/>
                      </a:pPr>
                      <a:r>
                        <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Tax returns of the business and its owners for the past 3 years.</a:t>
                      </a:r>
                    </a:p>
                    <a:p>
                      <a:pPr marL="171450" lvl="1" indent="-171450" algn="l" defTabSz="914400" rtl="0" eaLnBrk="1" latinLnBrk="0" hangingPunct="1">
                        <a:buFont typeface="Arial" panose="020B0604020202020204" pitchFamily="34" charset="0"/>
                        <a:buChar char="•"/>
                      </a:pPr>
                      <a:r>
                        <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Detailed information on existing business loans.</a:t>
                      </a:r>
                    </a:p>
                    <a:p>
                      <a:pPr marL="171450" lvl="1" indent="-171450" algn="l" defTabSz="914400" rtl="0" eaLnBrk="1" latinLnBrk="0" hangingPunct="1">
                        <a:buFont typeface="Arial" panose="020B0604020202020204" pitchFamily="34" charset="0"/>
                        <a:buChar char="•"/>
                      </a:pPr>
                      <a:r>
                        <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Personal financial statements of all the owners who hold more than 20% of the business.</a:t>
                      </a:r>
                    </a:p>
                    <a:p>
                      <a:pPr marL="171450" lvl="1" indent="-171450" algn="l" defTabSz="914400" rtl="0" eaLnBrk="1" latinLnBrk="0" hangingPunct="1">
                        <a:buFont typeface="Arial" panose="020B0604020202020204" pitchFamily="34" charset="0"/>
                        <a:buChar char="•"/>
                      </a:pPr>
                      <a:r>
                        <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The lease for the business premises.</a:t>
                      </a:r>
                    </a:p>
                    <a:p>
                      <a:pPr marL="171450" lvl="1" indent="-171450" algn="l" defTabSz="914400" rtl="0" eaLnBrk="1" latinLnBrk="0" hangingPunct="1">
                        <a:buFont typeface="Arial" panose="020B0604020202020204" pitchFamily="34" charset="0"/>
                        <a:buChar char="•"/>
                      </a:pPr>
                      <a:r>
                        <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Financial projections for 3 years showing expected revenue and expenses, and demonstrating that business operations will be able to repay the proposed loan.</a:t>
                      </a:r>
                    </a:p>
                    <a:p>
                      <a:pPr marL="0" marR="0" algn="just">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pPr lvl="0"/>
                      <a:r>
                        <a:rPr lang="en-US" sz="1100" kern="1200" dirty="0">
                          <a:solidFill>
                            <a:schemeClr val="dk1"/>
                          </a:solidFill>
                          <a:effectLst/>
                          <a:latin typeface="+mn-lt"/>
                          <a:ea typeface="+mn-ea"/>
                          <a:cs typeface="+mn-cs"/>
                        </a:rPr>
                        <a:t>The borrower must self-certify eligibility</a:t>
                      </a:r>
                      <a:r>
                        <a:rPr lang="en-US" sz="1100" kern="1200" baseline="0" dirty="0">
                          <a:solidFill>
                            <a:schemeClr val="dk1"/>
                          </a:solidFill>
                          <a:effectLst/>
                          <a:latin typeface="+mn-lt"/>
                          <a:ea typeface="+mn-ea"/>
                          <a:cs typeface="+mn-cs"/>
                        </a:rPr>
                        <a:t> and include </a:t>
                      </a:r>
                      <a:r>
                        <a:rPr lang="en-US" sz="1100" kern="1200" dirty="0">
                          <a:solidFill>
                            <a:schemeClr val="dk1"/>
                          </a:solidFill>
                          <a:effectLst/>
                          <a:latin typeface="+mn-lt"/>
                          <a:ea typeface="+mn-ea"/>
                          <a:cs typeface="+mn-cs"/>
                        </a:rPr>
                        <a:t>information on the business and business owner(s) including gross revenue and cost of goods sold for the 12 months leading up to January 31, 2020, the date the business was founded, and the number of employees.</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pPr marL="171450" indent="-171450" algn="l" defTabSz="914400" rtl="0" eaLnBrk="1" latinLnBrk="0" hangingPunct="1">
                        <a:buFont typeface="Arial" panose="020B0604020202020204" pitchFamily="34" charset="0"/>
                        <a:buChar char="•"/>
                      </a:pPr>
                      <a:r>
                        <a:rPr lang="en-US" sz="1100" kern="1200" dirty="0">
                          <a:solidFill>
                            <a:schemeClr val="dk1"/>
                          </a:solidFill>
                          <a:effectLst/>
                          <a:latin typeface="+mn-lt"/>
                          <a:ea typeface="+mn-ea"/>
                          <a:cs typeface="+mn-cs"/>
                        </a:rPr>
                        <a:t>Small Business Scoring Service Score (the</a:t>
                      </a:r>
                      <a:r>
                        <a:rPr lang="en-US" sz="1100" kern="1200" baseline="0" dirty="0">
                          <a:solidFill>
                            <a:schemeClr val="dk1"/>
                          </a:solidFill>
                          <a:effectLst/>
                          <a:latin typeface="+mn-lt"/>
                          <a:ea typeface="+mn-ea"/>
                          <a:cs typeface="+mn-cs"/>
                        </a:rPr>
                        <a:t> SBA is </a:t>
                      </a:r>
                      <a:r>
                        <a:rPr lang="en-US" sz="1100" kern="1200" dirty="0">
                          <a:solidFill>
                            <a:schemeClr val="dk1"/>
                          </a:solidFill>
                          <a:effectLst/>
                          <a:latin typeface="+mn-lt"/>
                          <a:ea typeface="+mn-ea"/>
                          <a:cs typeface="+mn-cs"/>
                        </a:rPr>
                        <a:t>currently requiring a minimum of 130)</a:t>
                      </a:r>
                    </a:p>
                    <a:p>
                      <a:pPr marL="171450" indent="-171450" algn="l" defTabSz="914400" rtl="0" eaLnBrk="1" latinLnBrk="0" hangingPunct="1">
                        <a:buFont typeface="Arial" panose="020B0604020202020204" pitchFamily="34" charset="0"/>
                        <a:buChar char="•"/>
                      </a:pPr>
                      <a:endParaRPr lang="en-US" sz="1100" kern="1200" dirty="0">
                        <a:solidFill>
                          <a:schemeClr val="dk1"/>
                        </a:solidFill>
                        <a:effectLst/>
                        <a:latin typeface="+mn-lt"/>
                        <a:ea typeface="+mn-ea"/>
                        <a:cs typeface="+mn-cs"/>
                      </a:endParaRPr>
                    </a:p>
                    <a:p>
                      <a:pPr marL="171450" indent="-171450" algn="l" defTabSz="914400" rtl="0" eaLnBrk="1" latinLnBrk="0" hangingPunct="1">
                        <a:buFont typeface="Arial" panose="020B0604020202020204" pitchFamily="34" charset="0"/>
                        <a:buChar char="•"/>
                      </a:pPr>
                      <a:r>
                        <a:rPr lang="en-US" sz="1100" kern="1200" dirty="0">
                          <a:solidFill>
                            <a:schemeClr val="dk1"/>
                          </a:solidFill>
                          <a:effectLst/>
                          <a:latin typeface="+mn-lt"/>
                          <a:ea typeface="+mn-ea"/>
                          <a:cs typeface="+mn-cs"/>
                        </a:rPr>
                        <a:t>Personal credit score for each guarantor in the business.</a:t>
                      </a:r>
                    </a:p>
                    <a:p>
                      <a:pPr marL="171450" indent="-171450" algn="l" defTabSz="914400" rtl="0" eaLnBrk="1" latinLnBrk="0" hangingPunct="1">
                        <a:buFont typeface="Arial" panose="020B0604020202020204" pitchFamily="34" charset="0"/>
                        <a:buChar char="•"/>
                      </a:pPr>
                      <a:endParaRPr lang="en-US" sz="1100" kern="1200" dirty="0">
                        <a:solidFill>
                          <a:schemeClr val="dk1"/>
                        </a:solidFill>
                        <a:effectLst/>
                        <a:latin typeface="+mn-lt"/>
                        <a:ea typeface="+mn-ea"/>
                        <a:cs typeface="+mn-cs"/>
                        <a:hlinkClick r:id="rId3"/>
                      </a:endParaRPr>
                    </a:p>
                    <a:p>
                      <a:pPr marL="171450" indent="-171450" algn="l" defTabSz="914400" rtl="0" eaLnBrk="1" latinLnBrk="0" hangingPunct="1">
                        <a:buFont typeface="Arial" panose="020B0604020202020204" pitchFamily="34" charset="0"/>
                        <a:buChar char="•"/>
                      </a:pPr>
                      <a:r>
                        <a:rPr lang="en-US" sz="1100" kern="1200" dirty="0">
                          <a:solidFill>
                            <a:schemeClr val="dk1"/>
                          </a:solidFill>
                          <a:effectLst/>
                          <a:latin typeface="+mn-lt"/>
                          <a:ea typeface="+mn-ea"/>
                          <a:cs typeface="+mn-cs"/>
                          <a:hlinkClick r:id="rId3"/>
                        </a:rPr>
                        <a:t>Signed IRS Form 4506-T</a:t>
                      </a:r>
                      <a:r>
                        <a:rPr lang="en-US" sz="1100" kern="1200" baseline="0" dirty="0">
                          <a:solidFill>
                            <a:schemeClr val="dk1"/>
                          </a:solidFill>
                          <a:effectLst/>
                          <a:latin typeface="+mn-lt"/>
                          <a:ea typeface="+mn-ea"/>
                          <a:cs typeface="+mn-cs"/>
                        </a:rPr>
                        <a:t> in order to obtain the business’s </a:t>
                      </a:r>
                      <a:r>
                        <a:rPr lang="en-US" sz="1100" kern="1200" dirty="0">
                          <a:solidFill>
                            <a:schemeClr val="dk1"/>
                          </a:solidFill>
                          <a:effectLst/>
                          <a:latin typeface="+mn-lt"/>
                          <a:ea typeface="+mn-ea"/>
                          <a:cs typeface="+mn-cs"/>
                        </a:rPr>
                        <a:t>IRS tax transcript.</a:t>
                      </a:r>
                    </a:p>
                    <a:p>
                      <a:pPr marL="171450" indent="-171450" algn="l" defTabSz="914400" rtl="0" eaLnBrk="1" latinLnBrk="0" hangingPunct="1">
                        <a:buFont typeface="Arial" panose="020B0604020202020204" pitchFamily="34" charset="0"/>
                        <a:buChar char="•"/>
                      </a:pPr>
                      <a:endParaRPr lang="en-US" sz="1100" kern="1200" dirty="0">
                        <a:solidFill>
                          <a:schemeClr val="dk1"/>
                        </a:solidFill>
                        <a:effectLst/>
                        <a:latin typeface="+mn-lt"/>
                        <a:ea typeface="+mn-ea"/>
                        <a:cs typeface="+mn-cs"/>
                      </a:endParaRPr>
                    </a:p>
                    <a:p>
                      <a:pPr marL="171450" indent="-171450" algn="l" defTabSz="914400" rtl="0" eaLnBrk="1" latinLnBrk="0" hangingPunct="1">
                        <a:buFont typeface="Arial" panose="020B0604020202020204" pitchFamily="34" charset="0"/>
                        <a:buChar char="•"/>
                      </a:pPr>
                      <a:r>
                        <a:rPr lang="en-US" sz="1100" kern="1200" dirty="0">
                          <a:solidFill>
                            <a:schemeClr val="dk1"/>
                          </a:solidFill>
                          <a:effectLst/>
                          <a:latin typeface="+mn-lt"/>
                          <a:ea typeface="+mn-ea"/>
                          <a:cs typeface="+mn-cs"/>
                        </a:rPr>
                        <a:t>Documentation evidencing an existing banking relationship (e.g.,  current bank statement</a:t>
                      </a:r>
                    </a:p>
                  </a:txBody>
                  <a:tcPr marL="56579" marR="56579"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 addition to requirements</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for the Traditional Loan Program:</a:t>
                      </a:r>
                    </a:p>
                    <a:p>
                      <a:pPr marL="0" marR="0">
                        <a:lnSpc>
                          <a:spcPct val="107000"/>
                        </a:lnSpc>
                        <a:spcBef>
                          <a:spcPts val="0"/>
                        </a:spcBef>
                        <a:spcAft>
                          <a:spcPts val="0"/>
                        </a:spcAft>
                      </a:pPr>
                      <a:endParaRPr lang="en-US" sz="1100" baseline="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100" kern="1200" dirty="0">
                          <a:solidFill>
                            <a:schemeClr val="dk1"/>
                          </a:solidFill>
                          <a:effectLst/>
                          <a:latin typeface="+mn-lt"/>
                          <a:ea typeface="+mn-ea"/>
                          <a:cs typeface="+mn-cs"/>
                        </a:rPr>
                        <a:t>Tax and other documentation verifying payroll.</a:t>
                      </a:r>
                      <a:r>
                        <a:rPr lang="en-US" sz="1100" kern="1200" baseline="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information (including FTE employee numbers).</a:t>
                      </a:r>
                    </a:p>
                    <a:p>
                      <a:pPr marL="171450" indent="-171450">
                        <a:buFont typeface="Arial" panose="020B0604020202020204" pitchFamily="34" charset="0"/>
                        <a:buChar char="•"/>
                      </a:pPr>
                      <a:endParaRPr lang="en-US" sz="1100" kern="1200" dirty="0">
                        <a:solidFill>
                          <a:schemeClr val="dk1"/>
                        </a:solidFill>
                        <a:effectLst/>
                        <a:latin typeface="+mn-lt"/>
                        <a:ea typeface="+mn-ea"/>
                        <a:cs typeface="+mn-cs"/>
                      </a:endParaRPr>
                    </a:p>
                    <a:p>
                      <a:pPr marL="171450" indent="-171450">
                        <a:buFont typeface="Arial" panose="020B0604020202020204" pitchFamily="34" charset="0"/>
                        <a:buChar char="•"/>
                      </a:pPr>
                      <a:r>
                        <a:rPr lang="en-US" sz="1100" kern="1200" dirty="0">
                          <a:solidFill>
                            <a:schemeClr val="dk1"/>
                          </a:solidFill>
                          <a:effectLst/>
                          <a:latin typeface="+mn-lt"/>
                          <a:ea typeface="+mn-ea"/>
                          <a:cs typeface="+mn-cs"/>
                        </a:rPr>
                        <a:t>Mortgage interest payments</a:t>
                      </a:r>
                      <a:r>
                        <a:rPr lang="en-US" sz="1100" kern="1200" baseline="0" dirty="0">
                          <a:solidFill>
                            <a:schemeClr val="dk1"/>
                          </a:solidFill>
                          <a:effectLst/>
                          <a:latin typeface="+mn-lt"/>
                          <a:ea typeface="+mn-ea"/>
                          <a:cs typeface="+mn-cs"/>
                        </a:rPr>
                        <a:t> or </a:t>
                      </a:r>
                      <a:r>
                        <a:rPr lang="en-US" sz="1100" kern="1200" dirty="0">
                          <a:solidFill>
                            <a:schemeClr val="dk1"/>
                          </a:solidFill>
                          <a:effectLst/>
                          <a:latin typeface="+mn-lt"/>
                          <a:ea typeface="+mn-ea"/>
                          <a:cs typeface="+mn-cs"/>
                        </a:rPr>
                        <a:t>rent payments.</a:t>
                      </a:r>
                    </a:p>
                    <a:p>
                      <a:pPr marL="171450" indent="-171450">
                        <a:buFont typeface="Arial" panose="020B0604020202020204" pitchFamily="34" charset="0"/>
                        <a:buChar char="•"/>
                      </a:pPr>
                      <a:endParaRPr lang="en-US" sz="1100" kern="1200" dirty="0">
                        <a:solidFill>
                          <a:schemeClr val="dk1"/>
                        </a:solidFill>
                        <a:effectLst/>
                        <a:latin typeface="+mn-lt"/>
                        <a:ea typeface="+mn-ea"/>
                        <a:cs typeface="+mn-cs"/>
                      </a:endParaRPr>
                    </a:p>
                    <a:p>
                      <a:pPr marL="171450" indent="-171450">
                        <a:buFont typeface="Arial" panose="020B0604020202020204" pitchFamily="34" charset="0"/>
                        <a:buChar char="•"/>
                      </a:pPr>
                      <a:r>
                        <a:rPr lang="en-US" sz="1100" kern="1200" dirty="0">
                          <a:solidFill>
                            <a:schemeClr val="dk1"/>
                          </a:solidFill>
                          <a:effectLst/>
                          <a:latin typeface="+mn-lt"/>
                          <a:ea typeface="+mn-ea"/>
                          <a:cs typeface="+mn-cs"/>
                        </a:rPr>
                        <a:t>State and local payroll taxes. </a:t>
                      </a:r>
                    </a:p>
                    <a:p>
                      <a:pPr marL="171450" indent="-171450">
                        <a:buFont typeface="Arial" panose="020B0604020202020204" pitchFamily="34" charset="0"/>
                        <a:buChar char="•"/>
                      </a:pPr>
                      <a:endParaRPr lang="en-US" sz="1100" kern="1200" dirty="0">
                        <a:solidFill>
                          <a:schemeClr val="dk1"/>
                        </a:solidFill>
                        <a:effectLst/>
                        <a:latin typeface="+mn-lt"/>
                        <a:ea typeface="+mn-ea"/>
                        <a:cs typeface="+mn-cs"/>
                      </a:endParaRPr>
                    </a:p>
                    <a:p>
                      <a:pPr marL="171450" indent="-171450">
                        <a:buFont typeface="Arial" panose="020B0604020202020204" pitchFamily="34" charset="0"/>
                        <a:buChar char="•"/>
                      </a:pPr>
                      <a:r>
                        <a:rPr lang="en-US" sz="1100" kern="1200" dirty="0">
                          <a:solidFill>
                            <a:schemeClr val="dk1"/>
                          </a:solidFill>
                          <a:effectLst/>
                          <a:latin typeface="+mn-lt"/>
                          <a:ea typeface="+mn-ea"/>
                          <a:cs typeface="+mn-cs"/>
                        </a:rPr>
                        <a:t>utilities and other debt obligation information (including for the 8-week period</a:t>
                      </a:r>
                      <a:r>
                        <a:rPr lang="en-US" sz="1100" kern="1200" baseline="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after the loan is made, for forgiveness purposes).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extLst>
                  <a:ext uri="{0D108BD9-81ED-4DB2-BD59-A6C34878D82A}">
                    <a16:rowId xmlns:a16="http://schemas.microsoft.com/office/drawing/2014/main" val="3300959709"/>
                  </a:ext>
                </a:extLst>
              </a:tr>
            </a:tbl>
          </a:graphicData>
        </a:graphic>
      </p:graphicFrame>
      <p:cxnSp>
        <p:nvCxnSpPr>
          <p:cNvPr id="4" name="Straight Connector 3">
            <a:extLst>
              <a:ext uri="{FF2B5EF4-FFF2-40B4-BE49-F238E27FC236}">
                <a16:creationId xmlns:a16="http://schemas.microsoft.com/office/drawing/2014/main" id="{322A1F57-2BF7-4043-8ABA-3DC6504FD57F}"/>
              </a:ext>
            </a:extLst>
          </p:cNvPr>
          <p:cNvCxnSpPr>
            <a:cxnSpLocks/>
          </p:cNvCxnSpPr>
          <p:nvPr/>
        </p:nvCxnSpPr>
        <p:spPr>
          <a:xfrm>
            <a:off x="484381" y="976398"/>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81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3678-F9EC-4F52-B3AD-A837D5C92093}"/>
              </a:ext>
            </a:extLst>
          </p:cNvPr>
          <p:cNvSpPr>
            <a:spLocks noGrp="1"/>
          </p:cNvSpPr>
          <p:nvPr>
            <p:ph type="title"/>
          </p:nvPr>
        </p:nvSpPr>
        <p:spPr/>
        <p:txBody>
          <a:bodyPr>
            <a:normAutofit/>
          </a:bodyPr>
          <a:lstStyle/>
          <a:p>
            <a:r>
              <a:rPr lang="en-US" dirty="0"/>
              <a:t>TAX PROVISIONS – Forgiveness of Payroll Protection Program Loans</a:t>
            </a:r>
          </a:p>
        </p:txBody>
      </p:sp>
      <p:sp>
        <p:nvSpPr>
          <p:cNvPr id="3" name="Content Placeholder 2">
            <a:extLst>
              <a:ext uri="{FF2B5EF4-FFF2-40B4-BE49-F238E27FC236}">
                <a16:creationId xmlns:a16="http://schemas.microsoft.com/office/drawing/2014/main" id="{21509B77-9E57-4E21-BCBF-B0C4BDCCF3C0}"/>
              </a:ext>
            </a:extLst>
          </p:cNvPr>
          <p:cNvSpPr>
            <a:spLocks noGrp="1"/>
          </p:cNvSpPr>
          <p:nvPr>
            <p:ph idx="1"/>
          </p:nvPr>
        </p:nvSpPr>
        <p:spPr>
          <a:xfrm>
            <a:off x="691515" y="1715080"/>
            <a:ext cx="8675370" cy="5231403"/>
          </a:xfrm>
        </p:spPr>
        <p:txBody>
          <a:bodyPr>
            <a:normAutofit fontScale="70000" lnSpcReduction="20000"/>
          </a:bodyPr>
          <a:lstStyle/>
          <a:p>
            <a:pPr>
              <a:lnSpc>
                <a:spcPct val="120000"/>
              </a:lnSpc>
            </a:pPr>
            <a:r>
              <a:rPr lang="en-US" sz="3600" dirty="0">
                <a:latin typeface="Helvetica" pitchFamily="2" charset="0"/>
              </a:rPr>
              <a:t>Reduction or cancellation of indebtedness generally results in cancellation of debt (COD) income to the Debtor</a:t>
            </a:r>
          </a:p>
          <a:p>
            <a:pPr>
              <a:lnSpc>
                <a:spcPct val="120000"/>
              </a:lnSpc>
            </a:pPr>
            <a:endParaRPr lang="en-US" sz="800" dirty="0">
              <a:latin typeface="Helvetica" pitchFamily="2" charset="0"/>
            </a:endParaRPr>
          </a:p>
          <a:p>
            <a:pPr>
              <a:lnSpc>
                <a:spcPct val="120000"/>
              </a:lnSpc>
            </a:pPr>
            <a:r>
              <a:rPr lang="en-US" sz="3600" dirty="0">
                <a:latin typeface="Helvetica" pitchFamily="2" charset="0"/>
              </a:rPr>
              <a:t>Under the CARES Act a borrower is eligible for forgiveness on a covered PPP loan in an amount equal to the sum of the following costs and payments made during the covered period: (1) payroll costs; (2) any interest payments on any covered mortgage obligation; (3) any payment for any covered rent obligation; and (4) covered utility payments</a:t>
            </a:r>
          </a:p>
          <a:p>
            <a:pPr>
              <a:lnSpc>
                <a:spcPct val="120000"/>
              </a:lnSpc>
            </a:pPr>
            <a:endParaRPr lang="en-US" sz="800" dirty="0">
              <a:latin typeface="Helvetica" pitchFamily="2" charset="0"/>
            </a:endParaRPr>
          </a:p>
          <a:p>
            <a:pPr>
              <a:lnSpc>
                <a:spcPct val="120000"/>
              </a:lnSpc>
            </a:pPr>
            <a:r>
              <a:rPr lang="en-US" sz="3600" dirty="0">
                <a:latin typeface="Helvetica" pitchFamily="2" charset="0"/>
              </a:rPr>
              <a:t>The CARES Act excludes the PPP loan forgiveness from federal income taxation</a:t>
            </a:r>
          </a:p>
          <a:p>
            <a:pPr marL="0" indent="0">
              <a:buNone/>
            </a:pPr>
            <a:endParaRPr lang="en-US" dirty="0"/>
          </a:p>
        </p:txBody>
      </p:sp>
      <p:cxnSp>
        <p:nvCxnSpPr>
          <p:cNvPr id="4" name="Straight Connector 3">
            <a:extLst>
              <a:ext uri="{FF2B5EF4-FFF2-40B4-BE49-F238E27FC236}">
                <a16:creationId xmlns:a16="http://schemas.microsoft.com/office/drawing/2014/main" id="{5E7DBE8F-9CD2-6C48-BD03-CB6A4A89DEF2}"/>
              </a:ext>
            </a:extLst>
          </p:cNvPr>
          <p:cNvCxnSpPr>
            <a:cxnSpLocks/>
          </p:cNvCxnSpPr>
          <p:nvPr/>
        </p:nvCxnSpPr>
        <p:spPr>
          <a:xfrm>
            <a:off x="823592" y="1341239"/>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96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CFEB-9077-984E-BDA5-029FA102750C}"/>
              </a:ext>
            </a:extLst>
          </p:cNvPr>
          <p:cNvSpPr>
            <a:spLocks noGrp="1"/>
          </p:cNvSpPr>
          <p:nvPr>
            <p:ph type="title"/>
          </p:nvPr>
        </p:nvSpPr>
        <p:spPr>
          <a:xfrm>
            <a:off x="472366" y="0"/>
            <a:ext cx="9113667" cy="1502305"/>
          </a:xfrm>
        </p:spPr>
        <p:txBody>
          <a:bodyPr>
            <a:normAutofit/>
          </a:bodyPr>
          <a:lstStyle/>
          <a:p>
            <a:r>
              <a:rPr lang="en-US" sz="3800" b="1" dirty="0">
                <a:latin typeface="+mn-lt"/>
              </a:rPr>
              <a:t>Loan Programs Available to Small Businesses</a:t>
            </a:r>
          </a:p>
        </p:txBody>
      </p:sp>
      <p:sp>
        <p:nvSpPr>
          <p:cNvPr id="3" name="Content Placeholder 2">
            <a:extLst>
              <a:ext uri="{FF2B5EF4-FFF2-40B4-BE49-F238E27FC236}">
                <a16:creationId xmlns:a16="http://schemas.microsoft.com/office/drawing/2014/main" id="{FCE59BA3-1714-9C47-9F53-B329CA270894}"/>
              </a:ext>
            </a:extLst>
          </p:cNvPr>
          <p:cNvSpPr>
            <a:spLocks noGrp="1"/>
          </p:cNvSpPr>
          <p:nvPr>
            <p:ph idx="1"/>
          </p:nvPr>
        </p:nvSpPr>
        <p:spPr/>
        <p:txBody>
          <a:bodyPr>
            <a:normAutofit fontScale="92500" lnSpcReduction="10000"/>
          </a:bodyPr>
          <a:lstStyle/>
          <a:p>
            <a:r>
              <a:rPr lang="en-US" dirty="0"/>
              <a:t>The new Paycheck Protection Program (PPP).</a:t>
            </a:r>
          </a:p>
          <a:p>
            <a:pPr lvl="1"/>
            <a:r>
              <a:rPr lang="en-US" dirty="0"/>
              <a:t>$349 billion allocated under PPP to assist affected small businesses.</a:t>
            </a:r>
          </a:p>
          <a:p>
            <a:endParaRPr lang="en-US" dirty="0"/>
          </a:p>
          <a:p>
            <a:r>
              <a:rPr lang="en-US" dirty="0"/>
              <a:t>The Economic Injury Disaster Loans Program (EIDLP).</a:t>
            </a:r>
          </a:p>
          <a:p>
            <a:pPr lvl="1" algn="just"/>
            <a:r>
              <a:rPr lang="en-US" dirty="0"/>
              <a:t>An additional $10 billion allocated under the Small Business Administration’s (SBA)  existing Economic Injury Disaster Loan (EIDL).</a:t>
            </a:r>
          </a:p>
          <a:p>
            <a:pPr algn="just"/>
            <a:endParaRPr lang="en-US" dirty="0"/>
          </a:p>
          <a:p>
            <a:pPr algn="just"/>
            <a:r>
              <a:rPr lang="en-US" dirty="0"/>
              <a:t>SBA’s Express Bridge Loan (EBL) Pilot Program.</a:t>
            </a:r>
          </a:p>
          <a:p>
            <a:pPr lvl="1" algn="just"/>
            <a:r>
              <a:rPr lang="en-US" dirty="0"/>
              <a:t>SBA expanded its existing EBL disaster relief programs to provide relief to affected small businesses. </a:t>
            </a:r>
          </a:p>
          <a:p>
            <a:pPr marL="754380" lvl="2" indent="0">
              <a:buNone/>
            </a:pPr>
            <a:endParaRPr lang="en-US" dirty="0"/>
          </a:p>
        </p:txBody>
      </p:sp>
      <p:cxnSp>
        <p:nvCxnSpPr>
          <p:cNvPr id="4" name="Straight Connector 3">
            <a:extLst>
              <a:ext uri="{FF2B5EF4-FFF2-40B4-BE49-F238E27FC236}">
                <a16:creationId xmlns:a16="http://schemas.microsoft.com/office/drawing/2014/main" id="{27825448-E43E-B042-9942-1D3C7EE5DDB8}"/>
              </a:ext>
            </a:extLst>
          </p:cNvPr>
          <p:cNvCxnSpPr>
            <a:cxnSpLocks/>
          </p:cNvCxnSpPr>
          <p:nvPr/>
        </p:nvCxnSpPr>
        <p:spPr>
          <a:xfrm>
            <a:off x="578972" y="1118998"/>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140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3678-F9EC-4F52-B3AD-A837D5C92093}"/>
              </a:ext>
            </a:extLst>
          </p:cNvPr>
          <p:cNvSpPr>
            <a:spLocks noGrp="1"/>
          </p:cNvSpPr>
          <p:nvPr>
            <p:ph type="title"/>
          </p:nvPr>
        </p:nvSpPr>
        <p:spPr>
          <a:xfrm>
            <a:off x="691515" y="610523"/>
            <a:ext cx="8675370" cy="1073796"/>
          </a:xfrm>
        </p:spPr>
        <p:txBody>
          <a:bodyPr>
            <a:normAutofit fontScale="90000"/>
          </a:bodyPr>
          <a:lstStyle/>
          <a:p>
            <a:r>
              <a:rPr lang="en-US" dirty="0"/>
              <a:t>TAX PROVISIONS – Forgiveness of Payroll Protection Program Loans – State Law</a:t>
            </a:r>
          </a:p>
        </p:txBody>
      </p:sp>
      <p:sp>
        <p:nvSpPr>
          <p:cNvPr id="3" name="Content Placeholder 2">
            <a:extLst>
              <a:ext uri="{FF2B5EF4-FFF2-40B4-BE49-F238E27FC236}">
                <a16:creationId xmlns:a16="http://schemas.microsoft.com/office/drawing/2014/main" id="{21509B77-9E57-4E21-BCBF-B0C4BDCCF3C0}"/>
              </a:ext>
            </a:extLst>
          </p:cNvPr>
          <p:cNvSpPr>
            <a:spLocks noGrp="1"/>
          </p:cNvSpPr>
          <p:nvPr>
            <p:ph idx="1"/>
          </p:nvPr>
        </p:nvSpPr>
        <p:spPr/>
        <p:txBody>
          <a:bodyPr>
            <a:normAutofit fontScale="85000" lnSpcReduction="20000"/>
          </a:bodyPr>
          <a:lstStyle/>
          <a:p>
            <a:pPr>
              <a:lnSpc>
                <a:spcPct val="110000"/>
              </a:lnSpc>
              <a:spcBef>
                <a:spcPts val="500"/>
              </a:spcBef>
            </a:pPr>
            <a:r>
              <a:rPr lang="en-US" dirty="0">
                <a:latin typeface="Helvetica" pitchFamily="2" charset="0"/>
              </a:rPr>
              <a:t>States with an income tax incorporate or reference the Internal Revenue Code (Code) and federal tax principles to some extent – In many States the starting point to calculating taxable income is federal adjusted gross income for individuals and federal taxable income for corporations</a:t>
            </a:r>
          </a:p>
          <a:p>
            <a:pPr>
              <a:lnSpc>
                <a:spcPct val="110000"/>
              </a:lnSpc>
              <a:spcBef>
                <a:spcPts val="500"/>
              </a:spcBef>
            </a:pPr>
            <a:endParaRPr lang="en-US" dirty="0">
              <a:latin typeface="Helvetica" pitchFamily="2" charset="0"/>
            </a:endParaRPr>
          </a:p>
          <a:p>
            <a:pPr>
              <a:lnSpc>
                <a:spcPct val="110000"/>
              </a:lnSpc>
              <a:spcBef>
                <a:spcPts val="500"/>
              </a:spcBef>
            </a:pPr>
            <a:r>
              <a:rPr lang="en-US" dirty="0">
                <a:latin typeface="Helvetica" pitchFamily="2" charset="0"/>
              </a:rPr>
              <a:t>The CARES Act does not modify the cancellation of indebtedness section of the Code</a:t>
            </a:r>
          </a:p>
          <a:p>
            <a:pPr>
              <a:lnSpc>
                <a:spcPct val="110000"/>
              </a:lnSpc>
              <a:spcBef>
                <a:spcPts val="500"/>
              </a:spcBef>
            </a:pPr>
            <a:endParaRPr lang="en-US" dirty="0">
              <a:latin typeface="Helvetica" pitchFamily="2" charset="0"/>
            </a:endParaRPr>
          </a:p>
          <a:p>
            <a:pPr>
              <a:lnSpc>
                <a:spcPct val="110000"/>
              </a:lnSpc>
              <a:spcBef>
                <a:spcPts val="500"/>
              </a:spcBef>
            </a:pPr>
            <a:r>
              <a:rPr lang="en-US" dirty="0">
                <a:latin typeface="Helvetica" pitchFamily="2" charset="0"/>
              </a:rPr>
              <a:t>It is not clear whether the PPP loan forgiveness will be taxed at the State level</a:t>
            </a:r>
          </a:p>
        </p:txBody>
      </p:sp>
      <p:cxnSp>
        <p:nvCxnSpPr>
          <p:cNvPr id="4" name="Straight Connector 3">
            <a:extLst>
              <a:ext uri="{FF2B5EF4-FFF2-40B4-BE49-F238E27FC236}">
                <a16:creationId xmlns:a16="http://schemas.microsoft.com/office/drawing/2014/main" id="{12E4D368-0FFD-1D4A-9C57-D4CE555F1101}"/>
              </a:ext>
            </a:extLst>
          </p:cNvPr>
          <p:cNvCxnSpPr>
            <a:cxnSpLocks/>
          </p:cNvCxnSpPr>
          <p:nvPr/>
        </p:nvCxnSpPr>
        <p:spPr>
          <a:xfrm>
            <a:off x="809499" y="1684319"/>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974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3678-F9EC-4F52-B3AD-A837D5C92093}"/>
              </a:ext>
            </a:extLst>
          </p:cNvPr>
          <p:cNvSpPr>
            <a:spLocks noGrp="1"/>
          </p:cNvSpPr>
          <p:nvPr>
            <p:ph type="title"/>
          </p:nvPr>
        </p:nvSpPr>
        <p:spPr>
          <a:xfrm>
            <a:off x="691515" y="367679"/>
            <a:ext cx="8675370" cy="1073796"/>
          </a:xfrm>
        </p:spPr>
        <p:txBody>
          <a:bodyPr>
            <a:normAutofit/>
          </a:bodyPr>
          <a:lstStyle/>
          <a:p>
            <a:r>
              <a:rPr lang="en-US" dirty="0"/>
              <a:t>TAX PROVISIONS – Employee Retention Credit</a:t>
            </a:r>
          </a:p>
        </p:txBody>
      </p:sp>
      <p:sp>
        <p:nvSpPr>
          <p:cNvPr id="3" name="Content Placeholder 2">
            <a:extLst>
              <a:ext uri="{FF2B5EF4-FFF2-40B4-BE49-F238E27FC236}">
                <a16:creationId xmlns:a16="http://schemas.microsoft.com/office/drawing/2014/main" id="{21509B77-9E57-4E21-BCBF-B0C4BDCCF3C0}"/>
              </a:ext>
            </a:extLst>
          </p:cNvPr>
          <p:cNvSpPr>
            <a:spLocks noGrp="1"/>
          </p:cNvSpPr>
          <p:nvPr>
            <p:ph idx="1"/>
          </p:nvPr>
        </p:nvSpPr>
        <p:spPr>
          <a:xfrm>
            <a:off x="691515" y="1779678"/>
            <a:ext cx="8675370" cy="4931516"/>
          </a:xfrm>
        </p:spPr>
        <p:txBody>
          <a:bodyPr>
            <a:noAutofit/>
          </a:bodyPr>
          <a:lstStyle/>
          <a:p>
            <a:pPr>
              <a:lnSpc>
                <a:spcPct val="100000"/>
              </a:lnSpc>
              <a:spcBef>
                <a:spcPts val="500"/>
              </a:spcBef>
            </a:pPr>
            <a:r>
              <a:rPr lang="en-US" sz="2500" dirty="0">
                <a:latin typeface="Helvetica" pitchFamily="2" charset="0"/>
              </a:rPr>
              <a:t>Provides a refundable payroll tax credit for 50% of wages paid by eligible employers to certain employees</a:t>
            </a:r>
          </a:p>
          <a:p>
            <a:pPr>
              <a:lnSpc>
                <a:spcPct val="120000"/>
              </a:lnSpc>
              <a:spcBef>
                <a:spcPts val="500"/>
              </a:spcBef>
            </a:pPr>
            <a:endParaRPr lang="en-US" sz="500" dirty="0">
              <a:latin typeface="Helvetica" pitchFamily="2" charset="0"/>
            </a:endParaRPr>
          </a:p>
          <a:p>
            <a:pPr>
              <a:lnSpc>
                <a:spcPct val="100000"/>
              </a:lnSpc>
              <a:spcBef>
                <a:spcPts val="500"/>
              </a:spcBef>
            </a:pPr>
            <a:r>
              <a:rPr lang="en-US" sz="2500" dirty="0">
                <a:latin typeface="Helvetica" pitchFamily="2" charset="0"/>
              </a:rPr>
              <a:t>Not available to any employer receiving a PPP loan</a:t>
            </a:r>
          </a:p>
          <a:p>
            <a:pPr>
              <a:lnSpc>
                <a:spcPct val="100000"/>
              </a:lnSpc>
              <a:spcBef>
                <a:spcPts val="500"/>
              </a:spcBef>
            </a:pPr>
            <a:endParaRPr lang="en-US" sz="500" dirty="0">
              <a:latin typeface="Helvetica" pitchFamily="2" charset="0"/>
            </a:endParaRPr>
          </a:p>
          <a:p>
            <a:pPr>
              <a:lnSpc>
                <a:spcPct val="100000"/>
              </a:lnSpc>
              <a:spcBef>
                <a:spcPts val="500"/>
              </a:spcBef>
            </a:pPr>
            <a:r>
              <a:rPr lang="en-US" sz="2500" dirty="0">
                <a:latin typeface="Helvetica" pitchFamily="2" charset="0"/>
              </a:rPr>
              <a:t>The credit is available to employers whose operations have been fully or partially suspended as a result of a government order limiting commerce, travel, or group meetings.  The credit is also available to employers who have experienced a greater than 50% reduction in quarterly receipts</a:t>
            </a:r>
          </a:p>
          <a:p>
            <a:pPr>
              <a:lnSpc>
                <a:spcPct val="100000"/>
              </a:lnSpc>
              <a:spcBef>
                <a:spcPts val="500"/>
              </a:spcBef>
            </a:pPr>
            <a:endParaRPr lang="en-US" sz="500" dirty="0">
              <a:latin typeface="Helvetica" pitchFamily="2" charset="0"/>
            </a:endParaRPr>
          </a:p>
          <a:p>
            <a:pPr>
              <a:lnSpc>
                <a:spcPct val="100000"/>
              </a:lnSpc>
              <a:spcBef>
                <a:spcPts val="500"/>
              </a:spcBef>
            </a:pPr>
            <a:r>
              <a:rPr lang="en-US" sz="2500" dirty="0">
                <a:latin typeface="Helvetica" pitchFamily="2" charset="0"/>
              </a:rPr>
              <a:t>Wages are capped at $10,000 per employee for all calendar quarters, so the maximum credit is $5,000 per employee</a:t>
            </a:r>
          </a:p>
        </p:txBody>
      </p:sp>
      <p:cxnSp>
        <p:nvCxnSpPr>
          <p:cNvPr id="4" name="Straight Connector 3">
            <a:extLst>
              <a:ext uri="{FF2B5EF4-FFF2-40B4-BE49-F238E27FC236}">
                <a16:creationId xmlns:a16="http://schemas.microsoft.com/office/drawing/2014/main" id="{9A10C012-A03E-6441-BD6C-24E59BFAA781}"/>
              </a:ext>
            </a:extLst>
          </p:cNvPr>
          <p:cNvCxnSpPr>
            <a:cxnSpLocks/>
          </p:cNvCxnSpPr>
          <p:nvPr/>
        </p:nvCxnSpPr>
        <p:spPr>
          <a:xfrm>
            <a:off x="824251" y="1441475"/>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855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3678-F9EC-4F52-B3AD-A837D5C92093}"/>
              </a:ext>
            </a:extLst>
          </p:cNvPr>
          <p:cNvSpPr>
            <a:spLocks noGrp="1"/>
          </p:cNvSpPr>
          <p:nvPr>
            <p:ph type="title"/>
          </p:nvPr>
        </p:nvSpPr>
        <p:spPr/>
        <p:txBody>
          <a:bodyPr>
            <a:normAutofit/>
          </a:bodyPr>
          <a:lstStyle/>
          <a:p>
            <a:r>
              <a:rPr lang="en-US" dirty="0"/>
              <a:t>TAX PROVISIONS – Employee Retention Credit</a:t>
            </a:r>
          </a:p>
        </p:txBody>
      </p:sp>
      <p:sp>
        <p:nvSpPr>
          <p:cNvPr id="3" name="Content Placeholder 2">
            <a:extLst>
              <a:ext uri="{FF2B5EF4-FFF2-40B4-BE49-F238E27FC236}">
                <a16:creationId xmlns:a16="http://schemas.microsoft.com/office/drawing/2014/main" id="{21509B77-9E57-4E21-BCBF-B0C4BDCCF3C0}"/>
              </a:ext>
            </a:extLst>
          </p:cNvPr>
          <p:cNvSpPr>
            <a:spLocks noGrp="1"/>
          </p:cNvSpPr>
          <p:nvPr>
            <p:ph idx="1"/>
          </p:nvPr>
        </p:nvSpPr>
        <p:spPr/>
        <p:txBody>
          <a:bodyPr/>
          <a:lstStyle/>
          <a:p>
            <a:r>
              <a:rPr lang="en-US" sz="2800" dirty="0">
                <a:latin typeface="Helvetica" pitchFamily="2" charset="0"/>
              </a:rPr>
              <a:t>If the amount of the credit for any calendar quarter exceeds the applicable payroll taxes, the employer can claim a refund</a:t>
            </a:r>
          </a:p>
          <a:p>
            <a:endParaRPr lang="en-US" sz="500" dirty="0"/>
          </a:p>
          <a:p>
            <a:r>
              <a:rPr lang="en-US" sz="2800" dirty="0">
                <a:latin typeface="Helvetica" pitchFamily="2" charset="0"/>
              </a:rPr>
              <a:t>Wages do not include amounts taken into account for purposes of the payroll credits for required paid sick leave or paid family leave under the Families First Coronavirus Act</a:t>
            </a:r>
          </a:p>
          <a:p>
            <a:pPr marL="0" indent="0">
              <a:buNone/>
            </a:pPr>
            <a:endParaRPr lang="en-US" dirty="0"/>
          </a:p>
        </p:txBody>
      </p:sp>
      <p:cxnSp>
        <p:nvCxnSpPr>
          <p:cNvPr id="4" name="Straight Connector 3">
            <a:extLst>
              <a:ext uri="{FF2B5EF4-FFF2-40B4-BE49-F238E27FC236}">
                <a16:creationId xmlns:a16="http://schemas.microsoft.com/office/drawing/2014/main" id="{B1D396B0-E5FE-7A49-B7CB-D50D26605A37}"/>
              </a:ext>
            </a:extLst>
          </p:cNvPr>
          <p:cNvCxnSpPr>
            <a:cxnSpLocks/>
          </p:cNvCxnSpPr>
          <p:nvPr/>
        </p:nvCxnSpPr>
        <p:spPr>
          <a:xfrm>
            <a:off x="823592" y="1326490"/>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654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3678-F9EC-4F52-B3AD-A837D5C92093}"/>
              </a:ext>
            </a:extLst>
          </p:cNvPr>
          <p:cNvSpPr>
            <a:spLocks noGrp="1"/>
          </p:cNvSpPr>
          <p:nvPr>
            <p:ph type="title"/>
          </p:nvPr>
        </p:nvSpPr>
        <p:spPr/>
        <p:txBody>
          <a:bodyPr>
            <a:normAutofit/>
          </a:bodyPr>
          <a:lstStyle/>
          <a:p>
            <a:r>
              <a:rPr lang="en-US" dirty="0"/>
              <a:t>TAX PROVISIONS – Delay of Payment of Employer Payroll Taxes</a:t>
            </a:r>
          </a:p>
        </p:txBody>
      </p:sp>
      <p:sp>
        <p:nvSpPr>
          <p:cNvPr id="3" name="Content Placeholder 2">
            <a:extLst>
              <a:ext uri="{FF2B5EF4-FFF2-40B4-BE49-F238E27FC236}">
                <a16:creationId xmlns:a16="http://schemas.microsoft.com/office/drawing/2014/main" id="{21509B77-9E57-4E21-BCBF-B0C4BDCCF3C0}"/>
              </a:ext>
            </a:extLst>
          </p:cNvPr>
          <p:cNvSpPr>
            <a:spLocks noGrp="1"/>
          </p:cNvSpPr>
          <p:nvPr>
            <p:ph idx="1"/>
          </p:nvPr>
        </p:nvSpPr>
        <p:spPr>
          <a:xfrm>
            <a:off x="691515" y="1646943"/>
            <a:ext cx="8675370" cy="5763381"/>
          </a:xfrm>
        </p:spPr>
        <p:txBody>
          <a:bodyPr>
            <a:normAutofit fontScale="47500" lnSpcReduction="20000"/>
          </a:bodyPr>
          <a:lstStyle/>
          <a:p>
            <a:pPr>
              <a:lnSpc>
                <a:spcPct val="120000"/>
              </a:lnSpc>
              <a:spcBef>
                <a:spcPts val="500"/>
              </a:spcBef>
            </a:pPr>
            <a:r>
              <a:rPr lang="en-US" sz="5100" dirty="0">
                <a:latin typeface="Helvetica" pitchFamily="2" charset="0"/>
              </a:rPr>
              <a:t>Employers are required to withhold social security (SS) taxes and tax under the Railroad Retirement Tax Act (RRTA) from wages of employees</a:t>
            </a:r>
          </a:p>
          <a:p>
            <a:pPr>
              <a:lnSpc>
                <a:spcPct val="120000"/>
              </a:lnSpc>
              <a:spcBef>
                <a:spcPts val="500"/>
              </a:spcBef>
            </a:pPr>
            <a:endParaRPr lang="en-US" sz="1300" dirty="0">
              <a:latin typeface="Helvetica" pitchFamily="2" charset="0"/>
            </a:endParaRPr>
          </a:p>
          <a:p>
            <a:pPr>
              <a:lnSpc>
                <a:spcPct val="120000"/>
              </a:lnSpc>
              <a:spcBef>
                <a:spcPts val="500"/>
              </a:spcBef>
            </a:pPr>
            <a:r>
              <a:rPr lang="en-US" sz="5100" dirty="0">
                <a:latin typeface="Helvetica" pitchFamily="2" charset="0"/>
              </a:rPr>
              <a:t>The CARES Act allows employers to defer payment of the employer portion of SS taxes and RRTA taxes </a:t>
            </a:r>
          </a:p>
          <a:p>
            <a:pPr>
              <a:lnSpc>
                <a:spcPct val="120000"/>
              </a:lnSpc>
              <a:spcBef>
                <a:spcPts val="500"/>
              </a:spcBef>
            </a:pPr>
            <a:endParaRPr lang="en-US" sz="1300" dirty="0">
              <a:latin typeface="Helvetica" pitchFamily="2" charset="0"/>
            </a:endParaRPr>
          </a:p>
          <a:p>
            <a:pPr>
              <a:lnSpc>
                <a:spcPct val="120000"/>
              </a:lnSpc>
              <a:spcBef>
                <a:spcPts val="500"/>
              </a:spcBef>
            </a:pPr>
            <a:r>
              <a:rPr lang="en-US" sz="5100" dirty="0">
                <a:latin typeface="Helvetica" pitchFamily="2" charset="0"/>
              </a:rPr>
              <a:t>The payroll tax deferral period is the period beginning on March 27, 2020 and ending before January 1, 2021</a:t>
            </a:r>
          </a:p>
          <a:p>
            <a:pPr>
              <a:lnSpc>
                <a:spcPct val="120000"/>
              </a:lnSpc>
              <a:spcBef>
                <a:spcPts val="500"/>
              </a:spcBef>
            </a:pPr>
            <a:endParaRPr lang="en-US" sz="1300" dirty="0">
              <a:latin typeface="Helvetica" pitchFamily="2" charset="0"/>
            </a:endParaRPr>
          </a:p>
          <a:p>
            <a:pPr>
              <a:lnSpc>
                <a:spcPct val="120000"/>
              </a:lnSpc>
              <a:spcBef>
                <a:spcPts val="500"/>
              </a:spcBef>
            </a:pPr>
            <a:r>
              <a:rPr lang="en-US" sz="5100" dirty="0">
                <a:latin typeface="Helvetica" pitchFamily="2" charset="0"/>
              </a:rPr>
              <a:t>50% of the payroll deferral amount is to be paid by December 31, 2021</a:t>
            </a:r>
          </a:p>
          <a:p>
            <a:pPr>
              <a:lnSpc>
                <a:spcPct val="120000"/>
              </a:lnSpc>
              <a:spcBef>
                <a:spcPts val="500"/>
              </a:spcBef>
            </a:pPr>
            <a:endParaRPr lang="en-US" sz="1300" dirty="0">
              <a:latin typeface="Helvetica" pitchFamily="2" charset="0"/>
            </a:endParaRPr>
          </a:p>
          <a:p>
            <a:pPr>
              <a:lnSpc>
                <a:spcPct val="120000"/>
              </a:lnSpc>
              <a:spcBef>
                <a:spcPts val="500"/>
              </a:spcBef>
            </a:pPr>
            <a:r>
              <a:rPr lang="en-US" sz="5100" dirty="0">
                <a:latin typeface="Helvetica" pitchFamily="2" charset="0"/>
              </a:rPr>
              <a:t>The remaining 50% of the payroll deferral amount is to be paid by December 31, 2022</a:t>
            </a:r>
          </a:p>
          <a:p>
            <a:pPr>
              <a:lnSpc>
                <a:spcPct val="120000"/>
              </a:lnSpc>
              <a:spcBef>
                <a:spcPts val="500"/>
              </a:spcBef>
            </a:pPr>
            <a:endParaRPr lang="en-US" sz="800" dirty="0">
              <a:latin typeface="Helvetica" pitchFamily="2" charset="0"/>
            </a:endParaRPr>
          </a:p>
          <a:p>
            <a:pPr>
              <a:lnSpc>
                <a:spcPct val="120000"/>
              </a:lnSpc>
              <a:spcBef>
                <a:spcPts val="500"/>
              </a:spcBef>
            </a:pPr>
            <a:r>
              <a:rPr lang="en-US" sz="5100" dirty="0">
                <a:latin typeface="Helvetica" pitchFamily="2" charset="0"/>
              </a:rPr>
              <a:t>Not available to any employer receiving a PPP loan</a:t>
            </a:r>
          </a:p>
          <a:p>
            <a:pPr marL="0" indent="0">
              <a:buNone/>
            </a:pPr>
            <a:endParaRPr lang="en-US" dirty="0"/>
          </a:p>
          <a:p>
            <a:endParaRPr lang="en-US" dirty="0"/>
          </a:p>
          <a:p>
            <a:endParaRPr lang="en-US" dirty="0"/>
          </a:p>
        </p:txBody>
      </p:sp>
      <p:cxnSp>
        <p:nvCxnSpPr>
          <p:cNvPr id="4" name="Straight Connector 3">
            <a:extLst>
              <a:ext uri="{FF2B5EF4-FFF2-40B4-BE49-F238E27FC236}">
                <a16:creationId xmlns:a16="http://schemas.microsoft.com/office/drawing/2014/main" id="{0945FB9F-274A-E941-94E2-34E82C8231F4}"/>
              </a:ext>
            </a:extLst>
          </p:cNvPr>
          <p:cNvCxnSpPr>
            <a:cxnSpLocks/>
          </p:cNvCxnSpPr>
          <p:nvPr/>
        </p:nvCxnSpPr>
        <p:spPr>
          <a:xfrm>
            <a:off x="823591" y="1477841"/>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886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3678-F9EC-4F52-B3AD-A837D5C92093}"/>
              </a:ext>
            </a:extLst>
          </p:cNvPr>
          <p:cNvSpPr>
            <a:spLocks noGrp="1"/>
          </p:cNvSpPr>
          <p:nvPr>
            <p:ph type="title"/>
          </p:nvPr>
        </p:nvSpPr>
        <p:spPr>
          <a:xfrm>
            <a:off x="691515" y="633151"/>
            <a:ext cx="8675370" cy="1073796"/>
          </a:xfrm>
        </p:spPr>
        <p:txBody>
          <a:bodyPr>
            <a:noAutofit/>
          </a:bodyPr>
          <a:lstStyle/>
          <a:p>
            <a:r>
              <a:rPr lang="en-US" dirty="0"/>
              <a:t>TAX PROVISIONS – Advance Refunding of Credits for Paid Sick Leave and Family Leave</a:t>
            </a:r>
          </a:p>
        </p:txBody>
      </p:sp>
      <p:sp>
        <p:nvSpPr>
          <p:cNvPr id="3" name="Content Placeholder 2">
            <a:extLst>
              <a:ext uri="{FF2B5EF4-FFF2-40B4-BE49-F238E27FC236}">
                <a16:creationId xmlns:a16="http://schemas.microsoft.com/office/drawing/2014/main" id="{21509B77-9E57-4E21-BCBF-B0C4BDCCF3C0}"/>
              </a:ext>
            </a:extLst>
          </p:cNvPr>
          <p:cNvSpPr>
            <a:spLocks noGrp="1"/>
          </p:cNvSpPr>
          <p:nvPr>
            <p:ph idx="1"/>
          </p:nvPr>
        </p:nvSpPr>
        <p:spPr>
          <a:xfrm>
            <a:off x="691515" y="2481997"/>
            <a:ext cx="8675370" cy="3623835"/>
          </a:xfrm>
        </p:spPr>
        <p:txBody>
          <a:bodyPr>
            <a:normAutofit lnSpcReduction="10000"/>
          </a:bodyPr>
          <a:lstStyle/>
          <a:p>
            <a:pPr>
              <a:lnSpc>
                <a:spcPct val="100000"/>
              </a:lnSpc>
              <a:spcBef>
                <a:spcPts val="500"/>
              </a:spcBef>
            </a:pPr>
            <a:r>
              <a:rPr lang="en-US" sz="2500" dirty="0">
                <a:latin typeface="Helvetica" pitchFamily="2" charset="0"/>
                <a:cs typeface="Arial" panose="020B0604020202020204" pitchFamily="34" charset="0"/>
              </a:rPr>
              <a:t>Under the Families First Coronavirus Response Act (FFCRA) small employers whose employees receive paid sick or family leave required by the FFCRA are entitled to credits against certain payroll taxes</a:t>
            </a:r>
          </a:p>
          <a:p>
            <a:pPr>
              <a:lnSpc>
                <a:spcPct val="100000"/>
              </a:lnSpc>
              <a:spcBef>
                <a:spcPts val="500"/>
              </a:spcBef>
            </a:pPr>
            <a:endParaRPr lang="en-US" dirty="0">
              <a:latin typeface="Helvetica" pitchFamily="2" charset="0"/>
              <a:cs typeface="Arial" panose="020B0604020202020204" pitchFamily="34" charset="0"/>
            </a:endParaRPr>
          </a:p>
          <a:p>
            <a:pPr>
              <a:lnSpc>
                <a:spcPct val="100000"/>
              </a:lnSpc>
              <a:spcBef>
                <a:spcPts val="500"/>
              </a:spcBef>
            </a:pPr>
            <a:r>
              <a:rPr lang="en-US" sz="2500" dirty="0">
                <a:latin typeface="Helvetica" pitchFamily="2" charset="0"/>
                <a:cs typeface="Arial" panose="020B0604020202020204" pitchFamily="34" charset="0"/>
              </a:rPr>
              <a:t>The CARES Act provides for advance refunding of the credits for qualified sick leave wages paid and qualified family leave wages paid that were established under the FFCRA</a:t>
            </a:r>
          </a:p>
          <a:p>
            <a:pPr marL="0" indent="0">
              <a:buNone/>
            </a:pPr>
            <a:endParaRPr lang="en-US" dirty="0"/>
          </a:p>
          <a:p>
            <a:endParaRPr lang="en-US" dirty="0"/>
          </a:p>
        </p:txBody>
      </p:sp>
      <p:cxnSp>
        <p:nvCxnSpPr>
          <p:cNvPr id="4" name="Straight Connector 3">
            <a:extLst>
              <a:ext uri="{FF2B5EF4-FFF2-40B4-BE49-F238E27FC236}">
                <a16:creationId xmlns:a16="http://schemas.microsoft.com/office/drawing/2014/main" id="{E53D190E-2730-B946-8575-77418F0D6B7E}"/>
              </a:ext>
            </a:extLst>
          </p:cNvPr>
          <p:cNvCxnSpPr>
            <a:cxnSpLocks/>
          </p:cNvCxnSpPr>
          <p:nvPr/>
        </p:nvCxnSpPr>
        <p:spPr>
          <a:xfrm>
            <a:off x="823592" y="2027798"/>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046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3678-F9EC-4F52-B3AD-A837D5C92093}"/>
              </a:ext>
            </a:extLst>
          </p:cNvPr>
          <p:cNvSpPr>
            <a:spLocks noGrp="1"/>
          </p:cNvSpPr>
          <p:nvPr>
            <p:ph type="title"/>
          </p:nvPr>
        </p:nvSpPr>
        <p:spPr>
          <a:xfrm>
            <a:off x="691514" y="234944"/>
            <a:ext cx="8924433" cy="1073796"/>
          </a:xfrm>
        </p:spPr>
        <p:txBody>
          <a:bodyPr>
            <a:normAutofit/>
          </a:bodyPr>
          <a:lstStyle/>
          <a:p>
            <a:r>
              <a:rPr lang="en-US" sz="3400" dirty="0"/>
              <a:t>TAX PROVISIONS – Net Operating Losses</a:t>
            </a:r>
          </a:p>
        </p:txBody>
      </p:sp>
      <p:sp>
        <p:nvSpPr>
          <p:cNvPr id="3" name="Content Placeholder 2">
            <a:extLst>
              <a:ext uri="{FF2B5EF4-FFF2-40B4-BE49-F238E27FC236}">
                <a16:creationId xmlns:a16="http://schemas.microsoft.com/office/drawing/2014/main" id="{21509B77-9E57-4E21-BCBF-B0C4BDCCF3C0}"/>
              </a:ext>
            </a:extLst>
          </p:cNvPr>
          <p:cNvSpPr>
            <a:spLocks noGrp="1"/>
          </p:cNvSpPr>
          <p:nvPr>
            <p:ph idx="1"/>
          </p:nvPr>
        </p:nvSpPr>
        <p:spPr>
          <a:xfrm>
            <a:off x="691514" y="1308740"/>
            <a:ext cx="8806446" cy="6345670"/>
          </a:xfrm>
        </p:spPr>
        <p:txBody>
          <a:bodyPr>
            <a:normAutofit fontScale="32500" lnSpcReduction="20000"/>
          </a:bodyPr>
          <a:lstStyle/>
          <a:p>
            <a:pPr>
              <a:lnSpc>
                <a:spcPct val="120000"/>
              </a:lnSpc>
              <a:spcBef>
                <a:spcPts val="600"/>
              </a:spcBef>
            </a:pPr>
            <a:r>
              <a:rPr lang="en-US" sz="6500" dirty="0">
                <a:latin typeface="Helvetica" pitchFamily="2" charset="0"/>
                <a:cs typeface="Arial" panose="020B0604020202020204" pitchFamily="34" charset="0"/>
              </a:rPr>
              <a:t>The 2017 Tax Cuts and Jobs Act (TCJA) limited net operating losses (NOLs) arising after 2017 to 80% of taxable income and eliminated the carryback of NOLs to prior years</a:t>
            </a:r>
          </a:p>
          <a:p>
            <a:pPr>
              <a:lnSpc>
                <a:spcPct val="120000"/>
              </a:lnSpc>
              <a:spcBef>
                <a:spcPts val="600"/>
              </a:spcBef>
            </a:pPr>
            <a:endParaRPr lang="en-US" sz="900" dirty="0">
              <a:latin typeface="Helvetica" pitchFamily="2" charset="0"/>
              <a:cs typeface="Arial" panose="020B0604020202020204" pitchFamily="34" charset="0"/>
            </a:endParaRPr>
          </a:p>
          <a:p>
            <a:pPr>
              <a:lnSpc>
                <a:spcPct val="120000"/>
              </a:lnSpc>
              <a:spcBef>
                <a:spcPts val="600"/>
              </a:spcBef>
            </a:pPr>
            <a:r>
              <a:rPr lang="en-US" sz="6500" dirty="0">
                <a:latin typeface="Helvetica" pitchFamily="2" charset="0"/>
                <a:cs typeface="Arial" panose="020B0604020202020204" pitchFamily="34" charset="0"/>
              </a:rPr>
              <a:t>Under the CARES Act, the 80% limitation on NOLs deduction is eliminated for tax years beginning before 2021</a:t>
            </a:r>
          </a:p>
          <a:p>
            <a:pPr>
              <a:lnSpc>
                <a:spcPct val="120000"/>
              </a:lnSpc>
              <a:spcBef>
                <a:spcPts val="600"/>
              </a:spcBef>
            </a:pPr>
            <a:endParaRPr lang="en-US" sz="900" dirty="0">
              <a:latin typeface="Helvetica" pitchFamily="2" charset="0"/>
              <a:cs typeface="Arial" panose="020B0604020202020204" pitchFamily="34" charset="0"/>
            </a:endParaRPr>
          </a:p>
          <a:p>
            <a:pPr>
              <a:lnSpc>
                <a:spcPct val="120000"/>
              </a:lnSpc>
              <a:spcBef>
                <a:spcPts val="600"/>
              </a:spcBef>
            </a:pPr>
            <a:r>
              <a:rPr lang="en-US" sz="6500" dirty="0">
                <a:latin typeface="Helvetica" pitchFamily="2" charset="0"/>
                <a:cs typeface="Arial" panose="020B0604020202020204" pitchFamily="34" charset="0"/>
              </a:rPr>
              <a:t>There is a five-year carryback period for NOLs occurring in tax years beginning after 2017 and before 2021</a:t>
            </a:r>
          </a:p>
          <a:p>
            <a:pPr>
              <a:lnSpc>
                <a:spcPct val="120000"/>
              </a:lnSpc>
              <a:spcBef>
                <a:spcPts val="600"/>
              </a:spcBef>
            </a:pPr>
            <a:endParaRPr lang="en-US" sz="900" dirty="0">
              <a:latin typeface="Helvetica" pitchFamily="2" charset="0"/>
              <a:cs typeface="Arial" panose="020B0604020202020204" pitchFamily="34" charset="0"/>
            </a:endParaRPr>
          </a:p>
          <a:p>
            <a:pPr>
              <a:lnSpc>
                <a:spcPct val="120000"/>
              </a:lnSpc>
              <a:spcBef>
                <a:spcPts val="600"/>
              </a:spcBef>
            </a:pPr>
            <a:r>
              <a:rPr lang="en-US" sz="6500" dirty="0">
                <a:latin typeface="Helvetica" pitchFamily="2" charset="0"/>
                <a:cs typeface="Arial" panose="020B0604020202020204" pitchFamily="34" charset="0"/>
              </a:rPr>
              <a:t>Under the Code, any loss occurring in a disaster area and attributable to a federally declared disaster may, at the election of the taxpayer, be taken into account for the tax year immediately preceding the tax year the election occurred – if elect for NOLs to occur in 2019 can carryback to 2014</a:t>
            </a:r>
          </a:p>
          <a:p>
            <a:pPr>
              <a:lnSpc>
                <a:spcPct val="120000"/>
              </a:lnSpc>
              <a:spcBef>
                <a:spcPts val="600"/>
              </a:spcBef>
            </a:pPr>
            <a:endParaRPr lang="en-US" sz="900" dirty="0">
              <a:latin typeface="Helvetica" pitchFamily="2" charset="0"/>
              <a:cs typeface="Arial" panose="020B0604020202020204" pitchFamily="34" charset="0"/>
            </a:endParaRPr>
          </a:p>
          <a:p>
            <a:pPr>
              <a:lnSpc>
                <a:spcPct val="120000"/>
              </a:lnSpc>
              <a:spcBef>
                <a:spcPts val="600"/>
              </a:spcBef>
            </a:pPr>
            <a:r>
              <a:rPr lang="en-US" sz="6500" dirty="0">
                <a:latin typeface="Helvetica" pitchFamily="2" charset="0"/>
                <a:cs typeface="Arial" panose="020B0604020202020204" pitchFamily="34" charset="0"/>
              </a:rPr>
              <a:t>Corporate tax rates reduced from 35% to 21% for tax years after 2017</a:t>
            </a:r>
          </a:p>
          <a:p>
            <a:pPr>
              <a:lnSpc>
                <a:spcPct val="120000"/>
              </a:lnSpc>
              <a:spcBef>
                <a:spcPts val="600"/>
              </a:spcBef>
            </a:pPr>
            <a:endParaRPr lang="en-US" sz="900" dirty="0">
              <a:latin typeface="Helvetica" pitchFamily="2" charset="0"/>
              <a:cs typeface="Arial" panose="020B0604020202020204" pitchFamily="34" charset="0"/>
            </a:endParaRPr>
          </a:p>
          <a:p>
            <a:pPr>
              <a:lnSpc>
                <a:spcPct val="120000"/>
              </a:lnSpc>
              <a:spcBef>
                <a:spcPts val="600"/>
              </a:spcBef>
            </a:pPr>
            <a:r>
              <a:rPr lang="en-US" sz="6500" dirty="0">
                <a:latin typeface="Helvetica" pitchFamily="2" charset="0"/>
                <a:cs typeface="Arial" panose="020B0604020202020204" pitchFamily="34" charset="0"/>
              </a:rPr>
              <a:t>Amend prior year tax returns where tax rates were higher for refunds</a:t>
            </a:r>
          </a:p>
          <a:p>
            <a:endParaRPr lang="en-US" dirty="0"/>
          </a:p>
          <a:p>
            <a:endParaRPr lang="en-US" dirty="0"/>
          </a:p>
        </p:txBody>
      </p:sp>
      <p:cxnSp>
        <p:nvCxnSpPr>
          <p:cNvPr id="4" name="Straight Connector 3">
            <a:extLst>
              <a:ext uri="{FF2B5EF4-FFF2-40B4-BE49-F238E27FC236}">
                <a16:creationId xmlns:a16="http://schemas.microsoft.com/office/drawing/2014/main" id="{E201C7C7-156F-5548-B591-8CDCD0725492}"/>
              </a:ext>
            </a:extLst>
          </p:cNvPr>
          <p:cNvCxnSpPr>
            <a:cxnSpLocks/>
          </p:cNvCxnSpPr>
          <p:nvPr/>
        </p:nvCxnSpPr>
        <p:spPr>
          <a:xfrm>
            <a:off x="853089" y="1138627"/>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131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3678-F9EC-4F52-B3AD-A837D5C92093}"/>
              </a:ext>
            </a:extLst>
          </p:cNvPr>
          <p:cNvSpPr>
            <a:spLocks noGrp="1"/>
          </p:cNvSpPr>
          <p:nvPr>
            <p:ph type="title"/>
          </p:nvPr>
        </p:nvSpPr>
        <p:spPr/>
        <p:txBody>
          <a:bodyPr/>
          <a:lstStyle/>
          <a:p>
            <a:r>
              <a:rPr lang="en-US" dirty="0"/>
              <a:t>TAX PROVISIONS – Other</a:t>
            </a:r>
          </a:p>
        </p:txBody>
      </p:sp>
      <p:sp>
        <p:nvSpPr>
          <p:cNvPr id="3" name="Content Placeholder 2">
            <a:extLst>
              <a:ext uri="{FF2B5EF4-FFF2-40B4-BE49-F238E27FC236}">
                <a16:creationId xmlns:a16="http://schemas.microsoft.com/office/drawing/2014/main" id="{21509B77-9E57-4E21-BCBF-B0C4BDCCF3C0}"/>
              </a:ext>
            </a:extLst>
          </p:cNvPr>
          <p:cNvSpPr>
            <a:spLocks noGrp="1"/>
          </p:cNvSpPr>
          <p:nvPr>
            <p:ph idx="1"/>
          </p:nvPr>
        </p:nvSpPr>
        <p:spPr>
          <a:xfrm>
            <a:off x="691515" y="1731753"/>
            <a:ext cx="8675370" cy="4931516"/>
          </a:xfrm>
        </p:spPr>
        <p:txBody>
          <a:bodyPr>
            <a:normAutofit fontScale="70000" lnSpcReduction="20000"/>
          </a:bodyPr>
          <a:lstStyle/>
          <a:p>
            <a:pPr>
              <a:lnSpc>
                <a:spcPct val="120000"/>
              </a:lnSpc>
              <a:spcBef>
                <a:spcPts val="500"/>
              </a:spcBef>
            </a:pPr>
            <a:r>
              <a:rPr lang="en-US" dirty="0">
                <a:latin typeface="Helvetica" pitchFamily="2" charset="0"/>
              </a:rPr>
              <a:t>Modification of limitations on business interest deduction for tax years 2019 and 2020 (30% limitation of adjusted taxable income to 50%)</a:t>
            </a:r>
          </a:p>
          <a:p>
            <a:pPr>
              <a:lnSpc>
                <a:spcPct val="120000"/>
              </a:lnSpc>
              <a:spcBef>
                <a:spcPts val="500"/>
              </a:spcBef>
            </a:pPr>
            <a:endParaRPr lang="en-US" sz="700" dirty="0">
              <a:latin typeface="Helvetica" pitchFamily="2" charset="0"/>
            </a:endParaRPr>
          </a:p>
          <a:p>
            <a:pPr>
              <a:lnSpc>
                <a:spcPct val="120000"/>
              </a:lnSpc>
              <a:spcBef>
                <a:spcPts val="500"/>
              </a:spcBef>
            </a:pPr>
            <a:r>
              <a:rPr lang="en-US" dirty="0">
                <a:latin typeface="Helvetica" pitchFamily="2" charset="0"/>
              </a:rPr>
              <a:t>Technical amendments for qualified improvement property (QIP) – allows bonus depreciation for QIP to the interior of nonresidential real property</a:t>
            </a:r>
          </a:p>
          <a:p>
            <a:pPr>
              <a:lnSpc>
                <a:spcPct val="120000"/>
              </a:lnSpc>
              <a:spcBef>
                <a:spcPts val="500"/>
              </a:spcBef>
            </a:pPr>
            <a:endParaRPr lang="en-US" sz="700" dirty="0">
              <a:latin typeface="Helvetica" pitchFamily="2" charset="0"/>
            </a:endParaRPr>
          </a:p>
          <a:p>
            <a:pPr>
              <a:lnSpc>
                <a:spcPct val="120000"/>
              </a:lnSpc>
              <a:spcBef>
                <a:spcPts val="500"/>
              </a:spcBef>
            </a:pPr>
            <a:r>
              <a:rPr lang="en-US" dirty="0">
                <a:latin typeface="Helvetica" pitchFamily="2" charset="0"/>
              </a:rPr>
              <a:t>Suspended effective date for excess active business loss limitations for noncorporate taxpayers until tax years beginning after December 31, 2020</a:t>
            </a:r>
          </a:p>
          <a:p>
            <a:pPr>
              <a:lnSpc>
                <a:spcPct val="120000"/>
              </a:lnSpc>
              <a:spcBef>
                <a:spcPts val="500"/>
              </a:spcBef>
            </a:pPr>
            <a:endParaRPr lang="en-US" sz="800" dirty="0">
              <a:latin typeface="Helvetica" pitchFamily="2" charset="0"/>
            </a:endParaRPr>
          </a:p>
          <a:p>
            <a:pPr>
              <a:lnSpc>
                <a:spcPct val="120000"/>
              </a:lnSpc>
              <a:spcBef>
                <a:spcPts val="500"/>
              </a:spcBef>
            </a:pPr>
            <a:r>
              <a:rPr lang="en-US" dirty="0">
                <a:latin typeface="Helvetica" pitchFamily="2" charset="0"/>
              </a:rPr>
              <a:t>CARES Act allows corporations to claim 100% of Alternative Minimum Tax credits in 2019 as fully-refundable and further provides an election to accelerate the refund to 2018</a:t>
            </a:r>
          </a:p>
          <a:p>
            <a:endParaRPr lang="en-US" dirty="0"/>
          </a:p>
          <a:p>
            <a:endParaRPr lang="en-US" dirty="0"/>
          </a:p>
        </p:txBody>
      </p:sp>
      <p:cxnSp>
        <p:nvCxnSpPr>
          <p:cNvPr id="4" name="Straight Connector 3">
            <a:extLst>
              <a:ext uri="{FF2B5EF4-FFF2-40B4-BE49-F238E27FC236}">
                <a16:creationId xmlns:a16="http://schemas.microsoft.com/office/drawing/2014/main" id="{4607E54B-C335-FF4F-B9C3-B842751FED22}"/>
              </a:ext>
            </a:extLst>
          </p:cNvPr>
          <p:cNvCxnSpPr>
            <a:cxnSpLocks/>
          </p:cNvCxnSpPr>
          <p:nvPr/>
        </p:nvCxnSpPr>
        <p:spPr>
          <a:xfrm>
            <a:off x="823591" y="1109131"/>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358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ew of a city&#10;&#10;Description automatically generated">
            <a:extLst>
              <a:ext uri="{FF2B5EF4-FFF2-40B4-BE49-F238E27FC236}">
                <a16:creationId xmlns:a16="http://schemas.microsoft.com/office/drawing/2014/main" id="{37A442D4-4934-0D43-B385-43AF098EE458}"/>
              </a:ext>
            </a:extLst>
          </p:cNvPr>
          <p:cNvPicPr>
            <a:picLocks noChangeAspect="1"/>
          </p:cNvPicPr>
          <p:nvPr/>
        </p:nvPicPr>
        <p:blipFill rotWithShape="1">
          <a:blip r:embed="rId3">
            <a:extLst>
              <a:ext uri="{28A0092B-C50C-407E-A947-70E740481C1C}">
                <a14:useLocalDpi xmlns:a14="http://schemas.microsoft.com/office/drawing/2010/main" val="0"/>
              </a:ext>
            </a:extLst>
          </a:blip>
          <a:srcRect l="3741" r="3739" b="-1"/>
          <a:stretch/>
        </p:blipFill>
        <p:spPr>
          <a:xfrm>
            <a:off x="0" y="0"/>
            <a:ext cx="10058400" cy="5824025"/>
          </a:xfrm>
          <a:prstGeom prst="rect">
            <a:avLst/>
          </a:prstGeom>
        </p:spPr>
      </p:pic>
      <p:sp>
        <p:nvSpPr>
          <p:cNvPr id="6" name="Rectangle 5">
            <a:extLst>
              <a:ext uri="{FF2B5EF4-FFF2-40B4-BE49-F238E27FC236}">
                <a16:creationId xmlns:a16="http://schemas.microsoft.com/office/drawing/2014/main" id="{C9C8646C-93C5-BD47-81EC-8EF0278BB238}"/>
              </a:ext>
            </a:extLst>
          </p:cNvPr>
          <p:cNvSpPr/>
          <p:nvPr/>
        </p:nvSpPr>
        <p:spPr>
          <a:xfrm>
            <a:off x="0" y="23085"/>
            <a:ext cx="10058400" cy="5800661"/>
          </a:xfrm>
          <a:prstGeom prst="rect">
            <a:avLst/>
          </a:prstGeom>
          <a:solidFill>
            <a:schemeClr val="accent1">
              <a:lumMod val="5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7C07E1A-6A32-CE4C-864C-19BF91743B6A}"/>
              </a:ext>
            </a:extLst>
          </p:cNvPr>
          <p:cNvSpPr/>
          <p:nvPr/>
        </p:nvSpPr>
        <p:spPr>
          <a:xfrm>
            <a:off x="3603774" y="6254369"/>
            <a:ext cx="6078455" cy="400110"/>
          </a:xfrm>
          <a:prstGeom prst="rect">
            <a:avLst/>
          </a:prstGeom>
        </p:spPr>
        <p:txBody>
          <a:bodyPr wrap="square">
            <a:spAutoFit/>
          </a:bodyPr>
          <a:lstStyle/>
          <a:p>
            <a:r>
              <a:rPr lang="en-US" sz="2000" spc="-116" dirty="0">
                <a:solidFill>
                  <a:schemeClr val="accent1"/>
                </a:solidFill>
                <a:latin typeface="Roboto Light" panose="02000000000000000000" pitchFamily="2" charset="0"/>
                <a:ea typeface="Roboto Light" panose="02000000000000000000" pitchFamily="2" charset="0"/>
                <a:cs typeface="Lato" panose="020F0502020204030203" pitchFamily="34" charset="0"/>
              </a:rPr>
              <a:t>BIG FIRM  SOPHISTICATION </a:t>
            </a:r>
            <a:r>
              <a:rPr lang="en-US" sz="2000" dirty="0">
                <a:solidFill>
                  <a:schemeClr val="accent1"/>
                </a:solidFill>
                <a:latin typeface="Roboto Light" panose="02000000000000000000" pitchFamily="2" charset="0"/>
                <a:ea typeface="Roboto Light" panose="02000000000000000000" pitchFamily="2" charset="0"/>
                <a:cs typeface="Lato" panose="020F0502020204030203" pitchFamily="34" charset="0"/>
              </a:rPr>
              <a:t>with a small firm touch</a:t>
            </a:r>
            <a:endParaRPr lang="en-US" sz="2000" dirty="0">
              <a:solidFill>
                <a:schemeClr val="accent1"/>
              </a:solidFill>
            </a:endParaRPr>
          </a:p>
        </p:txBody>
      </p:sp>
      <p:sp>
        <p:nvSpPr>
          <p:cNvPr id="17" name="Title 3">
            <a:extLst>
              <a:ext uri="{FF2B5EF4-FFF2-40B4-BE49-F238E27FC236}">
                <a16:creationId xmlns:a16="http://schemas.microsoft.com/office/drawing/2014/main" id="{A6996C3F-2A39-354C-9790-08FAF98B65B9}"/>
              </a:ext>
            </a:extLst>
          </p:cNvPr>
          <p:cNvSpPr>
            <a:spLocks noGrp="1"/>
          </p:cNvSpPr>
          <p:nvPr>
            <p:ph type="ctrTitle"/>
          </p:nvPr>
        </p:nvSpPr>
        <p:spPr>
          <a:xfrm>
            <a:off x="868528" y="2757036"/>
            <a:ext cx="8549640" cy="1655119"/>
          </a:xfrm>
        </p:spPr>
        <p:txBody>
          <a:bodyPr vert="horz" lIns="91440" tIns="45720" rIns="91440" bIns="45720" rtlCol="0" anchor="ctr">
            <a:normAutofit fontScale="90000"/>
          </a:bodyPr>
          <a:lstStyle/>
          <a:p>
            <a:pPr defTabSz="914400"/>
            <a:r>
              <a:rPr lang="en-US" sz="4400" b="1" dirty="0">
                <a:solidFill>
                  <a:schemeClr val="bg1"/>
                </a:solidFill>
                <a:latin typeface="Helvetica" pitchFamily="2" charset="0"/>
              </a:rPr>
              <a:t>Coronavirus (COVID-19) Series</a:t>
            </a:r>
            <a:br>
              <a:rPr lang="en-US" sz="4400" b="1" dirty="0">
                <a:solidFill>
                  <a:schemeClr val="bg1"/>
                </a:solidFill>
                <a:latin typeface="Helvetica" pitchFamily="2" charset="0"/>
              </a:rPr>
            </a:br>
            <a:br>
              <a:rPr lang="en-US" sz="4400" b="1" dirty="0">
                <a:solidFill>
                  <a:schemeClr val="bg1"/>
                </a:solidFill>
                <a:latin typeface="Helvetica" pitchFamily="2" charset="0"/>
              </a:rPr>
            </a:br>
            <a:r>
              <a:rPr lang="en-US" sz="4400" dirty="0">
                <a:solidFill>
                  <a:schemeClr val="bg1"/>
                </a:solidFill>
                <a:latin typeface="Helvetica" pitchFamily="2" charset="0"/>
              </a:rPr>
              <a:t>Questions?</a:t>
            </a:r>
            <a:endParaRPr lang="en-US" sz="4400" dirty="0"/>
          </a:p>
        </p:txBody>
      </p:sp>
      <p:pic>
        <p:nvPicPr>
          <p:cNvPr id="18" name="Picture 17">
            <a:extLst>
              <a:ext uri="{FF2B5EF4-FFF2-40B4-BE49-F238E27FC236}">
                <a16:creationId xmlns:a16="http://schemas.microsoft.com/office/drawing/2014/main" id="{562AD6BF-3B05-434E-9CF2-92A100D73997}"/>
              </a:ext>
            </a:extLst>
          </p:cNvPr>
          <p:cNvPicPr>
            <a:picLocks noChangeAspect="1"/>
          </p:cNvPicPr>
          <p:nvPr/>
        </p:nvPicPr>
        <p:blipFill rotWithShape="1">
          <a:blip r:embed="rId4">
            <a:extLst>
              <a:ext uri="{28A0092B-C50C-407E-A947-70E740481C1C}">
                <a14:useLocalDpi xmlns:a14="http://schemas.microsoft.com/office/drawing/2010/main" val="0"/>
              </a:ext>
            </a:extLst>
          </a:blip>
          <a:srcRect b="32677"/>
          <a:stretch/>
        </p:blipFill>
        <p:spPr>
          <a:xfrm>
            <a:off x="868528" y="6041170"/>
            <a:ext cx="2904061" cy="556596"/>
          </a:xfrm>
          <a:prstGeom prst="rect">
            <a:avLst/>
          </a:prstGeom>
        </p:spPr>
      </p:pic>
      <p:sp>
        <p:nvSpPr>
          <p:cNvPr id="10" name="TextBox 9">
            <a:extLst>
              <a:ext uri="{FF2B5EF4-FFF2-40B4-BE49-F238E27FC236}">
                <a16:creationId xmlns:a16="http://schemas.microsoft.com/office/drawing/2014/main" id="{E8A85040-F837-AA47-97F7-B56104D161AF}"/>
              </a:ext>
            </a:extLst>
          </p:cNvPr>
          <p:cNvSpPr txBox="1"/>
          <p:nvPr/>
        </p:nvSpPr>
        <p:spPr>
          <a:xfrm>
            <a:off x="3010146" y="6820161"/>
            <a:ext cx="3911648" cy="800219"/>
          </a:xfrm>
          <a:prstGeom prst="rect">
            <a:avLst/>
          </a:prstGeom>
          <a:noFill/>
        </p:spPr>
        <p:txBody>
          <a:bodyPr wrap="none" rtlCol="0">
            <a:spAutoFit/>
          </a:bodyPr>
          <a:lstStyle/>
          <a:p>
            <a:pPr algn="ctr"/>
            <a:r>
              <a:rPr lang="en-US" dirty="0">
                <a:solidFill>
                  <a:schemeClr val="accent1"/>
                </a:solidFill>
                <a:latin typeface="Helvetica" pitchFamily="2" charset="0"/>
              </a:rPr>
              <a:t>New York | Washington DC | Florida </a:t>
            </a:r>
          </a:p>
          <a:p>
            <a:pPr algn="ctr"/>
            <a:endParaRPr lang="en-US" sz="1000" dirty="0">
              <a:solidFill>
                <a:schemeClr val="accent1"/>
              </a:solidFill>
              <a:latin typeface="Helvetica" pitchFamily="2" charset="0"/>
            </a:endParaRPr>
          </a:p>
          <a:p>
            <a:pPr algn="ctr"/>
            <a:r>
              <a:rPr lang="en-US" dirty="0" err="1">
                <a:solidFill>
                  <a:schemeClr val="accent1"/>
                </a:solidFill>
                <a:latin typeface="Helvetica" pitchFamily="2" charset="0"/>
              </a:rPr>
              <a:t>burghergray.com</a:t>
            </a:r>
            <a:endParaRPr lang="en-US" dirty="0">
              <a:solidFill>
                <a:schemeClr val="accent1"/>
              </a:solidFill>
              <a:latin typeface="Helvetica" pitchFamily="2" charset="0"/>
            </a:endParaRPr>
          </a:p>
        </p:txBody>
      </p:sp>
      <p:cxnSp>
        <p:nvCxnSpPr>
          <p:cNvPr id="19" name="Straight Connector 18">
            <a:extLst>
              <a:ext uri="{FF2B5EF4-FFF2-40B4-BE49-F238E27FC236}">
                <a16:creationId xmlns:a16="http://schemas.microsoft.com/office/drawing/2014/main" id="{3781F281-ED2F-3949-96FC-272316D8BADE}"/>
              </a:ext>
            </a:extLst>
          </p:cNvPr>
          <p:cNvCxnSpPr/>
          <p:nvPr/>
        </p:nvCxnSpPr>
        <p:spPr>
          <a:xfrm>
            <a:off x="3603775" y="6183591"/>
            <a:ext cx="0" cy="400549"/>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75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ED0433-FCD9-7047-B23A-A3F746C27150}"/>
              </a:ext>
            </a:extLst>
          </p:cNvPr>
          <p:cNvPicPr>
            <a:picLocks noGrp="1" noChangeAspect="1"/>
          </p:cNvPicPr>
          <p:nvPr>
            <p:ph idx="1"/>
          </p:nvPr>
        </p:nvPicPr>
        <p:blipFill>
          <a:blip r:embed="rId2"/>
          <a:stretch>
            <a:fillRect/>
          </a:stretch>
        </p:blipFill>
        <p:spPr>
          <a:xfrm>
            <a:off x="282038" y="1121551"/>
            <a:ext cx="1931364" cy="1931364"/>
          </a:xfrm>
          <a:prstGeom prst="rect">
            <a:avLst/>
          </a:prstGeom>
          <a:ln>
            <a:noFill/>
          </a:ln>
          <a:effectLst>
            <a:softEdge rad="88900"/>
          </a:effectLst>
        </p:spPr>
      </p:pic>
      <p:sp>
        <p:nvSpPr>
          <p:cNvPr id="4" name="Slide Number Placeholder 3">
            <a:extLst>
              <a:ext uri="{FF2B5EF4-FFF2-40B4-BE49-F238E27FC236}">
                <a16:creationId xmlns:a16="http://schemas.microsoft.com/office/drawing/2014/main" id="{A32EA38D-CAE2-9844-B34E-B2397D74EA0C}"/>
              </a:ext>
            </a:extLst>
          </p:cNvPr>
          <p:cNvSpPr>
            <a:spLocks noGrp="1"/>
          </p:cNvSpPr>
          <p:nvPr>
            <p:ph type="sldNum" sz="quarter" idx="12"/>
          </p:nvPr>
        </p:nvSpPr>
        <p:spPr>
          <a:xfrm>
            <a:off x="7103745" y="7292353"/>
            <a:ext cx="2263140" cy="413808"/>
          </a:xfrm>
        </p:spPr>
        <p:txBody>
          <a:bodyPr/>
          <a:lstStyle/>
          <a:p>
            <a:fld id="{E92D076D-459F-4F7D-B105-1C14184AD801}" type="slidenum">
              <a:rPr lang="en-US" smtClean="0"/>
              <a:t>3</a:t>
            </a:fld>
            <a:endParaRPr lang="en-US" dirty="0"/>
          </a:p>
        </p:txBody>
      </p:sp>
      <p:sp>
        <p:nvSpPr>
          <p:cNvPr id="6" name="TextBox 5">
            <a:extLst>
              <a:ext uri="{FF2B5EF4-FFF2-40B4-BE49-F238E27FC236}">
                <a16:creationId xmlns:a16="http://schemas.microsoft.com/office/drawing/2014/main" id="{9AF89E7E-5B5B-E842-9A79-4DA4DCC41C05}"/>
              </a:ext>
            </a:extLst>
          </p:cNvPr>
          <p:cNvSpPr txBox="1"/>
          <p:nvPr/>
        </p:nvSpPr>
        <p:spPr>
          <a:xfrm>
            <a:off x="2391031" y="1054917"/>
            <a:ext cx="7385331" cy="2308324"/>
          </a:xfrm>
          <a:prstGeom prst="rect">
            <a:avLst/>
          </a:prstGeom>
          <a:noFill/>
          <a:ln>
            <a:noFill/>
          </a:ln>
        </p:spPr>
        <p:txBody>
          <a:bodyPr wrap="square" rtlCol="0">
            <a:spAutoFit/>
          </a:bodyPr>
          <a:lstStyle/>
          <a:p>
            <a:pPr fontAlgn="base"/>
            <a:r>
              <a:rPr lang="en-US" sz="1200" b="1" dirty="0">
                <a:latin typeface="Helvetica" pitchFamily="2" charset="0"/>
              </a:rPr>
              <a:t>Gopal M. Burgher </a:t>
            </a:r>
            <a:r>
              <a:rPr lang="en-US" sz="1200" dirty="0">
                <a:latin typeface="Helvetica" pitchFamily="2" charset="0"/>
              </a:rPr>
              <a:t>is a Partner at </a:t>
            </a:r>
            <a:r>
              <a:rPr lang="en-US" sz="1200" dirty="0" err="1">
                <a:latin typeface="Helvetica" pitchFamily="2" charset="0"/>
              </a:rPr>
              <a:t>BurgherGray</a:t>
            </a:r>
            <a:r>
              <a:rPr lang="en-US" sz="1200" dirty="0">
                <a:latin typeface="Helvetica" pitchFamily="2" charset="0"/>
              </a:rPr>
              <a:t> LLP.  Mr. Burgher’s principal practice area is capital markets and finance, with a focus on structured finance and securitization transactions, including collateralized loan obligations, residential mortgage-backed securities, asset-backed securities, asset-based lending, and structured products and derivatives transactions.  His finance experience is quite extensive, however, and also includes banking and institutional investing, public finance, and real estate finance transactions.  Mr. Burgher has represented issuers, arrangers, underwriters/initial purchasers, lenders, borrowers, asset managers, credit and liquidity support providers, and other transaction parties in various capital markets public and private debt and equity finance transactions.  Other areas of practice include real estate and community development, M&amp;A, and general corporate and commercial transactions. Prior to joining </a:t>
            </a:r>
            <a:r>
              <a:rPr lang="en-US" sz="1200" dirty="0" err="1">
                <a:latin typeface="Helvetica" pitchFamily="2" charset="0"/>
              </a:rPr>
              <a:t>BurgherGray</a:t>
            </a:r>
            <a:r>
              <a:rPr lang="en-US" sz="1200" dirty="0">
                <a:latin typeface="Helvetica" pitchFamily="2" charset="0"/>
              </a:rPr>
              <a:t>, Gopal was Counsel in the structured finance/capital markets group at McKee Nelson LLP (New York), before which he spent approximately 10 years at Skadden, Arps, Slate, Meagher &amp; </a:t>
            </a:r>
            <a:r>
              <a:rPr lang="en-US" sz="1200" dirty="0" err="1">
                <a:latin typeface="Helvetica" pitchFamily="2" charset="0"/>
              </a:rPr>
              <a:t>Flom</a:t>
            </a:r>
            <a:r>
              <a:rPr lang="en-US" sz="1200" dirty="0">
                <a:latin typeface="Helvetica" pitchFamily="2" charset="0"/>
              </a:rPr>
              <a:t> LLP (New York).</a:t>
            </a:r>
          </a:p>
        </p:txBody>
      </p:sp>
      <p:pic>
        <p:nvPicPr>
          <p:cNvPr id="7" name="Picture 6">
            <a:extLst>
              <a:ext uri="{FF2B5EF4-FFF2-40B4-BE49-F238E27FC236}">
                <a16:creationId xmlns:a16="http://schemas.microsoft.com/office/drawing/2014/main" id="{F63CB9F9-3B0C-6D42-8374-5DC7164C16C6}"/>
              </a:ext>
            </a:extLst>
          </p:cNvPr>
          <p:cNvPicPr>
            <a:picLocks noChangeAspect="1"/>
          </p:cNvPicPr>
          <p:nvPr/>
        </p:nvPicPr>
        <p:blipFill>
          <a:blip r:embed="rId3"/>
          <a:stretch>
            <a:fillRect/>
          </a:stretch>
        </p:blipFill>
        <p:spPr>
          <a:xfrm>
            <a:off x="510642" y="3737320"/>
            <a:ext cx="1618711" cy="1618711"/>
          </a:xfrm>
          <a:prstGeom prst="rect">
            <a:avLst/>
          </a:prstGeom>
          <a:effectLst>
            <a:softEdge rad="88900"/>
          </a:effectLst>
        </p:spPr>
      </p:pic>
      <p:sp>
        <p:nvSpPr>
          <p:cNvPr id="8" name="TextBox 7">
            <a:extLst>
              <a:ext uri="{FF2B5EF4-FFF2-40B4-BE49-F238E27FC236}">
                <a16:creationId xmlns:a16="http://schemas.microsoft.com/office/drawing/2014/main" id="{C45EE2A1-84C3-6447-97B4-2B1D0F01FFE0}"/>
              </a:ext>
            </a:extLst>
          </p:cNvPr>
          <p:cNvSpPr txBox="1"/>
          <p:nvPr/>
        </p:nvSpPr>
        <p:spPr>
          <a:xfrm>
            <a:off x="3249449" y="335481"/>
            <a:ext cx="3559501" cy="630942"/>
          </a:xfrm>
          <a:prstGeom prst="rect">
            <a:avLst/>
          </a:prstGeom>
          <a:noFill/>
        </p:spPr>
        <p:txBody>
          <a:bodyPr wrap="none" rtlCol="0">
            <a:spAutoFit/>
          </a:bodyPr>
          <a:lstStyle/>
          <a:p>
            <a:r>
              <a:rPr lang="en-US" sz="3500" dirty="0" err="1">
                <a:solidFill>
                  <a:schemeClr val="accent1"/>
                </a:solidFill>
              </a:rPr>
              <a:t>BurgherGray</a:t>
            </a:r>
            <a:r>
              <a:rPr lang="en-US" sz="3500" dirty="0">
                <a:solidFill>
                  <a:schemeClr val="accent1"/>
                </a:solidFill>
              </a:rPr>
              <a:t> Team</a:t>
            </a:r>
          </a:p>
        </p:txBody>
      </p:sp>
      <p:sp>
        <p:nvSpPr>
          <p:cNvPr id="9" name="Rectangle 8">
            <a:extLst>
              <a:ext uri="{FF2B5EF4-FFF2-40B4-BE49-F238E27FC236}">
                <a16:creationId xmlns:a16="http://schemas.microsoft.com/office/drawing/2014/main" id="{6747F12E-76A8-3349-9657-C23CFF46CB77}"/>
              </a:ext>
            </a:extLst>
          </p:cNvPr>
          <p:cNvSpPr/>
          <p:nvPr/>
        </p:nvSpPr>
        <p:spPr>
          <a:xfrm>
            <a:off x="2391031" y="3363241"/>
            <a:ext cx="7350250" cy="2131353"/>
          </a:xfrm>
          <a:prstGeom prst="rect">
            <a:avLst/>
          </a:prstGeom>
        </p:spPr>
        <p:txBody>
          <a:bodyPr wrap="square">
            <a:spAutoFit/>
          </a:bodyPr>
          <a:lstStyle/>
          <a:p>
            <a:pPr algn="just" fontAlgn="base"/>
            <a:r>
              <a:rPr lang="en-US" sz="1200" b="1" dirty="0">
                <a:solidFill>
                  <a:srgbClr val="282828"/>
                </a:solidFill>
                <a:latin typeface="Helvetica" pitchFamily="2" charset="0"/>
              </a:rPr>
              <a:t>Christopher</a:t>
            </a:r>
            <a:r>
              <a:rPr lang="en-US" sz="1200" dirty="0">
                <a:solidFill>
                  <a:srgbClr val="282828"/>
                </a:solidFill>
                <a:latin typeface="Helvetica" pitchFamily="2" charset="0"/>
              </a:rPr>
              <a:t> </a:t>
            </a:r>
            <a:r>
              <a:rPr lang="en-US" sz="1200" b="1" dirty="0">
                <a:solidFill>
                  <a:srgbClr val="282828"/>
                </a:solidFill>
                <a:latin typeface="Helvetica" pitchFamily="2" charset="0"/>
              </a:rPr>
              <a:t>Klug</a:t>
            </a:r>
            <a:r>
              <a:rPr lang="en-US" sz="1200" dirty="0">
                <a:solidFill>
                  <a:srgbClr val="282828"/>
                </a:solidFill>
                <a:latin typeface="Helvetica" pitchFamily="2" charset="0"/>
              </a:rPr>
              <a:t>‘s</a:t>
            </a:r>
            <a:r>
              <a:rPr lang="en-US" sz="1200" b="1" dirty="0">
                <a:solidFill>
                  <a:srgbClr val="282828"/>
                </a:solidFill>
                <a:latin typeface="Helvetica" pitchFamily="2" charset="0"/>
              </a:rPr>
              <a:t> </a:t>
            </a:r>
            <a:r>
              <a:rPr lang="en-US" sz="1200" dirty="0">
                <a:solidFill>
                  <a:srgbClr val="282828"/>
                </a:solidFill>
                <a:latin typeface="Helvetica" pitchFamily="2" charset="0"/>
              </a:rPr>
              <a:t>specializations represents companies with domestic and international income tax planning. This work includes inbound and outbound mergers and acquisitions and other transactional tax matters. Mr. Klug represents companies, private equity funds, hedge funds, joint ventures, real estate funds, banks and trust companies, and family offices. Mr. Klug represents clients in tax audits and controversies and has experience resolving complex tax disputes. Mr. Klug represents clients with domestic and international private wealth planning. Mr. Klug has extensive experience in advising clients with dual or multiple nationalities, especially those living outside the US, and their families with their unique estate planning challenges. This also includes representation of clients on the unique tax considerations and opportunities for individuals and families immigrating to the US. Mr. Klug is the author of a number of published articles on international taxation. Prior to joining Burgher Gray, Mr. Klug was a partner at an international, middle-market law firm, where he was the managing partner of the D.C. office</a:t>
            </a:r>
            <a:r>
              <a:rPr lang="en-US" sz="1250" dirty="0">
                <a:solidFill>
                  <a:srgbClr val="282828"/>
                </a:solidFill>
                <a:latin typeface="Arial" panose="020B0604020202020204" pitchFamily="34" charset="0"/>
              </a:rPr>
              <a:t>.</a:t>
            </a:r>
            <a:endParaRPr lang="en-US" sz="1250" b="0" i="0" u="none" strike="noStrike" dirty="0">
              <a:solidFill>
                <a:srgbClr val="282828"/>
              </a:solidFill>
              <a:effectLst/>
              <a:latin typeface="Arial" panose="020B0604020202020204" pitchFamily="34" charset="0"/>
            </a:endParaRPr>
          </a:p>
        </p:txBody>
      </p:sp>
      <p:pic>
        <p:nvPicPr>
          <p:cNvPr id="10" name="Picture 9">
            <a:extLst>
              <a:ext uri="{FF2B5EF4-FFF2-40B4-BE49-F238E27FC236}">
                <a16:creationId xmlns:a16="http://schemas.microsoft.com/office/drawing/2014/main" id="{8E77137F-B917-1148-8356-F1B8A932ED77}"/>
              </a:ext>
            </a:extLst>
          </p:cNvPr>
          <p:cNvPicPr>
            <a:picLocks noChangeAspect="1"/>
          </p:cNvPicPr>
          <p:nvPr/>
        </p:nvPicPr>
        <p:blipFill>
          <a:blip r:embed="rId4"/>
          <a:stretch>
            <a:fillRect/>
          </a:stretch>
        </p:blipFill>
        <p:spPr>
          <a:xfrm>
            <a:off x="317119" y="5480119"/>
            <a:ext cx="1812234" cy="1812234"/>
          </a:xfrm>
          <a:prstGeom prst="rect">
            <a:avLst/>
          </a:prstGeom>
          <a:effectLst>
            <a:softEdge rad="63500"/>
          </a:effectLst>
        </p:spPr>
      </p:pic>
      <p:cxnSp>
        <p:nvCxnSpPr>
          <p:cNvPr id="12" name="Straight Connector 11">
            <a:extLst>
              <a:ext uri="{FF2B5EF4-FFF2-40B4-BE49-F238E27FC236}">
                <a16:creationId xmlns:a16="http://schemas.microsoft.com/office/drawing/2014/main" id="{9D3AE6F0-FAC0-5E44-85C1-4F343C041D8C}"/>
              </a:ext>
            </a:extLst>
          </p:cNvPr>
          <p:cNvCxnSpPr/>
          <p:nvPr/>
        </p:nvCxnSpPr>
        <p:spPr>
          <a:xfrm>
            <a:off x="2258791" y="1121551"/>
            <a:ext cx="0" cy="193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9ED6EE-541C-EA41-B23F-7474B638FCB4}"/>
              </a:ext>
            </a:extLst>
          </p:cNvPr>
          <p:cNvCxnSpPr/>
          <p:nvPr/>
        </p:nvCxnSpPr>
        <p:spPr>
          <a:xfrm>
            <a:off x="2258791" y="3434945"/>
            <a:ext cx="0" cy="193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5543EEC-7E98-3D46-AAA8-04694BFC29D7}"/>
              </a:ext>
            </a:extLst>
          </p:cNvPr>
          <p:cNvCxnSpPr>
            <a:cxnSpLocks/>
          </p:cNvCxnSpPr>
          <p:nvPr/>
        </p:nvCxnSpPr>
        <p:spPr>
          <a:xfrm>
            <a:off x="2268282" y="5661060"/>
            <a:ext cx="0" cy="1631293"/>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9BFEE07-0E37-F842-ABA4-4F50536FB8E4}"/>
              </a:ext>
            </a:extLst>
          </p:cNvPr>
          <p:cNvSpPr/>
          <p:nvPr/>
        </p:nvSpPr>
        <p:spPr>
          <a:xfrm>
            <a:off x="2391031" y="6153540"/>
            <a:ext cx="7350241" cy="646331"/>
          </a:xfrm>
          <a:prstGeom prst="rect">
            <a:avLst/>
          </a:prstGeom>
        </p:spPr>
        <p:txBody>
          <a:bodyPr wrap="square">
            <a:spAutoFit/>
          </a:bodyPr>
          <a:lstStyle/>
          <a:p>
            <a:r>
              <a:rPr lang="en-US" sz="1200" dirty="0">
                <a:latin typeface="-apple-system"/>
              </a:rPr>
              <a:t>Experienced Government Affairs Leader with a demonstrated history as an Association Executive in the financial services and retail industries. Strong business management professional skilled in Government Relations, Crisis Management, Budget &amp; Organizational Management, Grassroots, Communications, and Coalition Building. </a:t>
            </a:r>
            <a:endParaRPr lang="en-US" sz="1200" dirty="0"/>
          </a:p>
        </p:txBody>
      </p:sp>
    </p:spTree>
    <p:extLst>
      <p:ext uri="{BB962C8B-B14F-4D97-AF65-F5344CB8AC3E}">
        <p14:creationId xmlns:p14="http://schemas.microsoft.com/office/powerpoint/2010/main" val="79108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1A77E-41ED-B742-B084-B03CAC457730}"/>
              </a:ext>
            </a:extLst>
          </p:cNvPr>
          <p:cNvSpPr>
            <a:spLocks noGrp="1"/>
          </p:cNvSpPr>
          <p:nvPr>
            <p:ph type="title"/>
          </p:nvPr>
        </p:nvSpPr>
        <p:spPr>
          <a:xfrm>
            <a:off x="691515" y="20689"/>
            <a:ext cx="8675370" cy="1502305"/>
          </a:xfrm>
        </p:spPr>
        <p:txBody>
          <a:bodyPr>
            <a:normAutofit/>
          </a:bodyPr>
          <a:lstStyle/>
          <a:p>
            <a:r>
              <a:rPr lang="en-US" sz="3500" b="1" dirty="0">
                <a:solidFill>
                  <a:srgbClr val="002060"/>
                </a:solidFill>
                <a:latin typeface="Helvetica" pitchFamily="2" charset="0"/>
              </a:rPr>
              <a:t>Small Business Act 7(a)(Traditional Loan Program), EIDLP, EBL, and PPP</a:t>
            </a:r>
          </a:p>
        </p:txBody>
      </p:sp>
      <p:sp>
        <p:nvSpPr>
          <p:cNvPr id="3" name="Content Placeholder 2">
            <a:extLst>
              <a:ext uri="{FF2B5EF4-FFF2-40B4-BE49-F238E27FC236}">
                <a16:creationId xmlns:a16="http://schemas.microsoft.com/office/drawing/2014/main" id="{99095C9B-249B-9A4D-A231-B7337C5A99AE}"/>
              </a:ext>
            </a:extLst>
          </p:cNvPr>
          <p:cNvSpPr>
            <a:spLocks noGrp="1"/>
          </p:cNvSpPr>
          <p:nvPr>
            <p:ph idx="1"/>
          </p:nvPr>
        </p:nvSpPr>
        <p:spPr/>
        <p:txBody>
          <a:bodyPr/>
          <a:lstStyle/>
          <a:p>
            <a:pPr marL="0" indent="0">
              <a:buNone/>
            </a:pPr>
            <a:endParaRPr lang="en-US" b="1" dirty="0"/>
          </a:p>
          <a:p>
            <a:endParaRPr lang="en-US" dirty="0"/>
          </a:p>
        </p:txBody>
      </p:sp>
      <p:graphicFrame>
        <p:nvGraphicFramePr>
          <p:cNvPr id="4" name="Table 3">
            <a:extLst>
              <a:ext uri="{FF2B5EF4-FFF2-40B4-BE49-F238E27FC236}">
                <a16:creationId xmlns:a16="http://schemas.microsoft.com/office/drawing/2014/main" id="{D5C42667-98F3-CA45-B014-41DB81525B87}"/>
              </a:ext>
            </a:extLst>
          </p:cNvPr>
          <p:cNvGraphicFramePr>
            <a:graphicFrameLocks noGrp="1"/>
          </p:cNvGraphicFramePr>
          <p:nvPr>
            <p:extLst>
              <p:ext uri="{D42A27DB-BD31-4B8C-83A1-F6EECF244321}">
                <p14:modId xmlns:p14="http://schemas.microsoft.com/office/powerpoint/2010/main" val="452839987"/>
              </p:ext>
            </p:extLst>
          </p:nvPr>
        </p:nvGraphicFramePr>
        <p:xfrm>
          <a:off x="691515" y="1685128"/>
          <a:ext cx="8896058" cy="5149962"/>
        </p:xfrm>
        <a:graphic>
          <a:graphicData uri="http://schemas.openxmlformats.org/drawingml/2006/table">
            <a:tbl>
              <a:tblPr firstRow="1" bandRow="1">
                <a:tableStyleId>{5C22544A-7EE6-4342-B048-85BDC9FD1C3A}</a:tableStyleId>
              </a:tblPr>
              <a:tblGrid>
                <a:gridCol w="2499195">
                  <a:extLst>
                    <a:ext uri="{9D8B030D-6E8A-4147-A177-3AD203B41FA5}">
                      <a16:colId xmlns:a16="http://schemas.microsoft.com/office/drawing/2014/main" val="3095046986"/>
                    </a:ext>
                  </a:extLst>
                </a:gridCol>
                <a:gridCol w="2157100">
                  <a:extLst>
                    <a:ext uri="{9D8B030D-6E8A-4147-A177-3AD203B41FA5}">
                      <a16:colId xmlns:a16="http://schemas.microsoft.com/office/drawing/2014/main" val="2248754390"/>
                    </a:ext>
                  </a:extLst>
                </a:gridCol>
                <a:gridCol w="2572301">
                  <a:extLst>
                    <a:ext uri="{9D8B030D-6E8A-4147-A177-3AD203B41FA5}">
                      <a16:colId xmlns:a16="http://schemas.microsoft.com/office/drawing/2014/main" val="379375676"/>
                    </a:ext>
                  </a:extLst>
                </a:gridCol>
                <a:gridCol w="1667462">
                  <a:extLst>
                    <a:ext uri="{9D8B030D-6E8A-4147-A177-3AD203B41FA5}">
                      <a16:colId xmlns:a16="http://schemas.microsoft.com/office/drawing/2014/main" val="276065789"/>
                    </a:ext>
                  </a:extLst>
                </a:gridCol>
              </a:tblGrid>
              <a:tr h="372594">
                <a:tc>
                  <a:txBody>
                    <a:bodyPr/>
                    <a:lstStyle/>
                    <a:p>
                      <a:pPr algn="ctr"/>
                      <a:r>
                        <a:rPr lang="en-US" sz="1200" dirty="0"/>
                        <a:t>   Traditional Loan Program</a:t>
                      </a:r>
                    </a:p>
                  </a:txBody>
                  <a:tcPr marL="75438" marR="75438" marT="37719" marB="37719"/>
                </a:tc>
                <a:tc>
                  <a:txBody>
                    <a:bodyPr/>
                    <a:lstStyle/>
                    <a:p>
                      <a:pPr algn="ctr"/>
                      <a:r>
                        <a:rPr lang="en-US" sz="1200" dirty="0"/>
                        <a:t>EIDLP</a:t>
                      </a:r>
                    </a:p>
                  </a:txBody>
                  <a:tcPr marL="75438" marR="75438" marT="37719" marB="37719"/>
                </a:tc>
                <a:tc>
                  <a:txBody>
                    <a:bodyPr/>
                    <a:lstStyle/>
                    <a:p>
                      <a:pPr algn="ctr"/>
                      <a:r>
                        <a:rPr lang="en-US" sz="1200" dirty="0"/>
                        <a:t>EBL</a:t>
                      </a:r>
                    </a:p>
                  </a:txBody>
                  <a:tcPr marL="75438" marR="75438" marT="37719" marB="37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PPP</a:t>
                      </a:r>
                    </a:p>
                  </a:txBody>
                  <a:tcPr marL="75438" marR="75438" marT="37719" marB="37719"/>
                </a:tc>
                <a:extLst>
                  <a:ext uri="{0D108BD9-81ED-4DB2-BD59-A6C34878D82A}">
                    <a16:rowId xmlns:a16="http://schemas.microsoft.com/office/drawing/2014/main" val="3170022186"/>
                  </a:ext>
                </a:extLst>
              </a:tr>
              <a:tr h="3537090">
                <a:tc>
                  <a:txBody>
                    <a:bodyPr/>
                    <a:lstStyle/>
                    <a:p>
                      <a:pPr marL="285750" indent="-285750">
                        <a:buFont typeface="Arial" panose="020B0604020202020204" pitchFamily="34" charset="0"/>
                        <a:buChar char="•"/>
                      </a:pPr>
                      <a:r>
                        <a:rPr lang="en-US" sz="1400" dirty="0"/>
                        <a:t>Helps creditworthy small businesses that cannot qualify for a conventional loan.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Includes different types: Standard 7(a), 7(a) small loan, SBA express loan, export working capital, export express.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Can be used for various purposes: to purchase real estate, equipment, inventory, provide working capital etc.</a:t>
                      </a:r>
                    </a:p>
                  </a:txBody>
                  <a:tcPr marL="75438" marR="75438" marT="37719" marB="37719"/>
                </a:tc>
                <a:tc>
                  <a:txBody>
                    <a:bodyPr/>
                    <a:lstStyle/>
                    <a:p>
                      <a:pPr marL="285750" indent="-285750">
                        <a:buFont typeface="Arial" panose="020B0604020202020204" pitchFamily="34" charset="0"/>
                        <a:buChar char="•"/>
                      </a:pPr>
                      <a:r>
                        <a:rPr lang="en-US" sz="1400" dirty="0"/>
                        <a:t>Provides small businesses with working capital loans of up to $2 million.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Borrowers can request $10,000, payable 3 days after application.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Purpose is to help businesses overcome temporary loss of revenue as a result of the COVID-19 crisis.</a:t>
                      </a:r>
                    </a:p>
                  </a:txBody>
                  <a:tcPr marL="75438" marR="75438" marT="37719" marB="37719"/>
                </a:tc>
                <a:tc>
                  <a:txBody>
                    <a:bodyPr/>
                    <a:lstStyle/>
                    <a:p>
                      <a:pPr marL="285750" indent="-285750">
                        <a:buFont typeface="Arial" panose="020B0604020202020204" pitchFamily="34" charset="0"/>
                        <a:buChar char="•"/>
                      </a:pPr>
                      <a:r>
                        <a:rPr lang="en-US" sz="1400" dirty="0"/>
                        <a:t>Enables small businesses who have a business relationship with an SBA Express Lender to quickly access up to $25,000.</a:t>
                      </a:r>
                    </a:p>
                    <a:p>
                      <a:pPr marL="285750" indent="-285750">
                        <a:buFont typeface="Arial" panose="020B0604020202020204" pitchFamily="34" charset="0"/>
                        <a:buChar char="•"/>
                      </a:pPr>
                      <a:endParaRPr lang="en-US" sz="14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Purpose is to bridge the gap while waiting for EIDL.</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Working capital disbursed</a:t>
                      </a:r>
                      <a:r>
                        <a:rPr lang="en-US" sz="1400" baseline="0" dirty="0"/>
                        <a:t> by way of EBL </a:t>
                      </a:r>
                      <a:r>
                        <a:rPr lang="en-US" sz="1400" dirty="0"/>
                        <a:t>can be used exclusively</a:t>
                      </a:r>
                      <a:r>
                        <a:rPr lang="en-US" sz="1400" baseline="0" dirty="0"/>
                        <a:t> to support the survival and/or reopening of small business.</a:t>
                      </a:r>
                      <a:endParaRPr lang="en-US" sz="1400" dirty="0"/>
                    </a:p>
                  </a:txBody>
                  <a:tcPr marL="75438" marR="75438" marT="37719" marB="37719"/>
                </a:tc>
                <a:tc>
                  <a:txBody>
                    <a:bodyPr/>
                    <a:lstStyle/>
                    <a:p>
                      <a:pPr marL="285750" indent="-285750">
                        <a:buFont typeface="Arial" panose="020B0604020202020204" pitchFamily="34" charset="0"/>
                        <a:buChar char="•"/>
                      </a:pPr>
                      <a:r>
                        <a:rPr lang="en-US" sz="1400" dirty="0"/>
                        <a:t>Enables businesses to maintain payroll during COVID-19 crisis.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Provides cash flow assistance through 100% federally guaranteed loans to employers who retain employees.</a:t>
                      </a:r>
                    </a:p>
                  </a:txBody>
                  <a:tcPr marL="75438" marR="75438" marT="37719" marB="37719"/>
                </a:tc>
                <a:extLst>
                  <a:ext uri="{0D108BD9-81ED-4DB2-BD59-A6C34878D82A}">
                    <a16:rowId xmlns:a16="http://schemas.microsoft.com/office/drawing/2014/main" val="1210871460"/>
                  </a:ext>
                </a:extLst>
              </a:tr>
              <a:tr h="124027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mn-lt"/>
                          <a:ea typeface="+mn-ea"/>
                          <a:cs typeface="+mn-cs"/>
                        </a:rPr>
                        <a:t>Available at any time.</a:t>
                      </a:r>
                    </a:p>
                    <a:p>
                      <a:pPr marL="285750" indent="-285750">
                        <a:buFont typeface="Arial" panose="020B0604020202020204" pitchFamily="34" charset="0"/>
                        <a:buChar char="•"/>
                      </a:pPr>
                      <a:endParaRPr lang="en-US" sz="1400" dirty="0"/>
                    </a:p>
                  </a:txBody>
                  <a:tcPr marL="75438" marR="75438" marT="37719" marB="37719"/>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mn-lt"/>
                          <a:ea typeface="+mn-ea"/>
                          <a:cs typeface="+mn-cs"/>
                        </a:rPr>
                        <a:t>Available between January 31, 2020 to December 31, 2020.</a:t>
                      </a:r>
                    </a:p>
                  </a:txBody>
                  <a:tcPr marL="75438" marR="75438" marT="37719" marB="37719"/>
                </a:tc>
                <a:tc>
                  <a:txBody>
                    <a:bodyPr/>
                    <a:lstStyle/>
                    <a:p>
                      <a:pPr marL="285750" indent="-285750">
                        <a:buFont typeface="Arial" panose="020B0604020202020204" pitchFamily="34" charset="0"/>
                        <a:buChar char="•"/>
                      </a:pPr>
                      <a:r>
                        <a:rPr lang="en-US" sz="1400" baseline="0" dirty="0"/>
                        <a:t>Available through March 13, 2021.</a:t>
                      </a:r>
                      <a:endParaRPr lang="en-US" sz="1400" dirty="0"/>
                    </a:p>
                  </a:txBody>
                  <a:tcPr marL="75438" marR="75438" marT="37719" marB="37719"/>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mn-lt"/>
                          <a:ea typeface="+mn-ea"/>
                          <a:cs typeface="+mn-cs"/>
                        </a:rPr>
                        <a:t>Available  between February 15, 2020 to June 30, 2020.</a:t>
                      </a:r>
                    </a:p>
                  </a:txBody>
                  <a:tcPr marL="75438" marR="75438" marT="37719" marB="37719"/>
                </a:tc>
                <a:extLst>
                  <a:ext uri="{0D108BD9-81ED-4DB2-BD59-A6C34878D82A}">
                    <a16:rowId xmlns:a16="http://schemas.microsoft.com/office/drawing/2014/main" val="2513564889"/>
                  </a:ext>
                </a:extLst>
              </a:tr>
            </a:tbl>
          </a:graphicData>
        </a:graphic>
      </p:graphicFrame>
      <p:cxnSp>
        <p:nvCxnSpPr>
          <p:cNvPr id="5" name="Straight Connector 4">
            <a:extLst>
              <a:ext uri="{FF2B5EF4-FFF2-40B4-BE49-F238E27FC236}">
                <a16:creationId xmlns:a16="http://schemas.microsoft.com/office/drawing/2014/main" id="{5007FA69-2AE9-C542-B05B-1591B6D6BBD8}"/>
              </a:ext>
            </a:extLst>
          </p:cNvPr>
          <p:cNvCxnSpPr>
            <a:cxnSpLocks/>
          </p:cNvCxnSpPr>
          <p:nvPr/>
        </p:nvCxnSpPr>
        <p:spPr>
          <a:xfrm>
            <a:off x="754379" y="1375124"/>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422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A654B-9A00-7A4D-9B79-93C7914D4C59}"/>
              </a:ext>
            </a:extLst>
          </p:cNvPr>
          <p:cNvSpPr>
            <a:spLocks noGrp="1"/>
          </p:cNvSpPr>
          <p:nvPr>
            <p:ph type="title"/>
          </p:nvPr>
        </p:nvSpPr>
        <p:spPr>
          <a:xfrm>
            <a:off x="520503" y="310216"/>
            <a:ext cx="8675370" cy="584996"/>
          </a:xfrm>
        </p:spPr>
        <p:txBody>
          <a:bodyPr>
            <a:noAutofit/>
          </a:bodyPr>
          <a:lstStyle/>
          <a:p>
            <a:r>
              <a:rPr lang="en-US" sz="3800" b="1" dirty="0">
                <a:solidFill>
                  <a:srgbClr val="002060"/>
                </a:solidFill>
                <a:latin typeface="Helvetica" pitchFamily="2" charset="0"/>
              </a:rPr>
              <a:t>Eligibility Criteria: Who Can Apply?</a:t>
            </a:r>
          </a:p>
        </p:txBody>
      </p:sp>
      <p:sp>
        <p:nvSpPr>
          <p:cNvPr id="3" name="Content Placeholder 2">
            <a:extLst>
              <a:ext uri="{FF2B5EF4-FFF2-40B4-BE49-F238E27FC236}">
                <a16:creationId xmlns:a16="http://schemas.microsoft.com/office/drawing/2014/main" id="{5B496A43-9BB0-B544-B452-8AA83564FA7B}"/>
              </a:ext>
            </a:extLst>
          </p:cNvPr>
          <p:cNvSpPr>
            <a:spLocks noGrp="1"/>
          </p:cNvSpPr>
          <p:nvPr>
            <p:ph idx="1"/>
          </p:nvPr>
        </p:nvSpPr>
        <p:spPr/>
        <p:txBody>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graphicFrame>
        <p:nvGraphicFramePr>
          <p:cNvPr id="7" name="Table 6">
            <a:extLst>
              <a:ext uri="{FF2B5EF4-FFF2-40B4-BE49-F238E27FC236}">
                <a16:creationId xmlns:a16="http://schemas.microsoft.com/office/drawing/2014/main" id="{2279B15B-EF03-3242-A0E7-1A0B6BBC61D8}"/>
              </a:ext>
            </a:extLst>
          </p:cNvPr>
          <p:cNvGraphicFramePr>
            <a:graphicFrameLocks noGrp="1"/>
          </p:cNvGraphicFramePr>
          <p:nvPr>
            <p:extLst>
              <p:ext uri="{D42A27DB-BD31-4B8C-83A1-F6EECF244321}">
                <p14:modId xmlns:p14="http://schemas.microsoft.com/office/powerpoint/2010/main" val="4109491490"/>
              </p:ext>
            </p:extLst>
          </p:nvPr>
        </p:nvGraphicFramePr>
        <p:xfrm>
          <a:off x="520503" y="1101943"/>
          <a:ext cx="9144002" cy="6047194"/>
        </p:xfrm>
        <a:graphic>
          <a:graphicData uri="http://schemas.openxmlformats.org/drawingml/2006/table">
            <a:tbl>
              <a:tblPr firstRow="1" bandRow="1">
                <a:tableStyleId>{5C22544A-7EE6-4342-B048-85BDC9FD1C3A}</a:tableStyleId>
              </a:tblPr>
              <a:tblGrid>
                <a:gridCol w="2321171">
                  <a:extLst>
                    <a:ext uri="{9D8B030D-6E8A-4147-A177-3AD203B41FA5}">
                      <a16:colId xmlns:a16="http://schemas.microsoft.com/office/drawing/2014/main" val="3401927151"/>
                    </a:ext>
                  </a:extLst>
                </a:gridCol>
                <a:gridCol w="2169435">
                  <a:extLst>
                    <a:ext uri="{9D8B030D-6E8A-4147-A177-3AD203B41FA5}">
                      <a16:colId xmlns:a16="http://schemas.microsoft.com/office/drawing/2014/main" val="5671959"/>
                    </a:ext>
                  </a:extLst>
                </a:gridCol>
                <a:gridCol w="2183831">
                  <a:extLst>
                    <a:ext uri="{9D8B030D-6E8A-4147-A177-3AD203B41FA5}">
                      <a16:colId xmlns:a16="http://schemas.microsoft.com/office/drawing/2014/main" val="2962701035"/>
                    </a:ext>
                  </a:extLst>
                </a:gridCol>
                <a:gridCol w="2469565">
                  <a:extLst>
                    <a:ext uri="{9D8B030D-6E8A-4147-A177-3AD203B41FA5}">
                      <a16:colId xmlns:a16="http://schemas.microsoft.com/office/drawing/2014/main" val="1141884754"/>
                    </a:ext>
                  </a:extLst>
                </a:gridCol>
              </a:tblGrid>
              <a:tr h="4243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Traditional Loan Program</a:t>
                      </a:r>
                    </a:p>
                  </a:txBody>
                  <a:tcPr marL="75438" marR="75438" marT="37719" marB="37719"/>
                </a:tc>
                <a:tc>
                  <a:txBody>
                    <a:bodyPr/>
                    <a:lstStyle/>
                    <a:p>
                      <a:pPr algn="ctr"/>
                      <a:r>
                        <a:rPr lang="en-US" sz="1500" dirty="0"/>
                        <a:t>EIDLP</a:t>
                      </a:r>
                    </a:p>
                  </a:txBody>
                  <a:tcPr marL="75438" marR="75438" marT="37719" marB="37719"/>
                </a:tc>
                <a:tc>
                  <a:txBody>
                    <a:bodyPr/>
                    <a:lstStyle/>
                    <a:p>
                      <a:pPr algn="ctr"/>
                      <a:r>
                        <a:rPr lang="en-US" sz="1500" dirty="0"/>
                        <a:t>EBL</a:t>
                      </a:r>
                    </a:p>
                  </a:txBody>
                  <a:tcPr marL="75438" marR="75438" marT="37719" marB="37719"/>
                </a:tc>
                <a:tc>
                  <a:txBody>
                    <a:bodyPr/>
                    <a:lstStyle/>
                    <a:p>
                      <a:pPr algn="ctr"/>
                      <a:r>
                        <a:rPr lang="en-US" sz="1500" dirty="0"/>
                        <a:t>PPP</a:t>
                      </a:r>
                    </a:p>
                  </a:txBody>
                  <a:tcPr marL="75438" marR="75438" marT="37719" marB="37719"/>
                </a:tc>
                <a:extLst>
                  <a:ext uri="{0D108BD9-81ED-4DB2-BD59-A6C34878D82A}">
                    <a16:rowId xmlns:a16="http://schemas.microsoft.com/office/drawing/2014/main" val="3191370949"/>
                  </a:ext>
                </a:extLst>
              </a:tr>
              <a:tr h="5489055">
                <a:tc>
                  <a:txBody>
                    <a:bodyPr/>
                    <a:lstStyle/>
                    <a:p>
                      <a:pPr marL="0" indent="0">
                        <a:lnSpc>
                          <a:spcPct val="100000"/>
                        </a:lnSpc>
                        <a:spcBef>
                          <a:spcPts val="1200"/>
                        </a:spcBef>
                        <a:buNone/>
                      </a:pPr>
                      <a:r>
                        <a:rPr lang="en-US" sz="1300" kern="1200" dirty="0">
                          <a:solidFill>
                            <a:schemeClr val="dk1"/>
                          </a:solidFill>
                          <a:latin typeface="+mn-lt"/>
                          <a:ea typeface="+mn-ea"/>
                          <a:cs typeface="+mn-cs"/>
                        </a:rPr>
                        <a:t>The borrower must:</a:t>
                      </a:r>
                    </a:p>
                    <a:p>
                      <a:pPr marL="228600" lvl="1" indent="-114300">
                        <a:lnSpc>
                          <a:spcPct val="100000"/>
                        </a:lnSpc>
                        <a:spcBef>
                          <a:spcPts val="1200"/>
                        </a:spcBef>
                        <a:buFont typeface="Wingdings" panose="05000000000000000000" pitchFamily="2" charset="2"/>
                        <a:buChar char="ü"/>
                      </a:pPr>
                      <a:r>
                        <a:rPr lang="en-US" sz="1300" kern="1200" dirty="0">
                          <a:solidFill>
                            <a:schemeClr val="dk1"/>
                          </a:solidFill>
                          <a:latin typeface="+mn-lt"/>
                          <a:ea typeface="+mn-ea"/>
                          <a:cs typeface="+mn-cs"/>
                        </a:rPr>
                        <a:t>operate for profit within the U.S. or its possessions;</a:t>
                      </a:r>
                    </a:p>
                    <a:p>
                      <a:pPr marL="228600" lvl="1" indent="-114300">
                        <a:lnSpc>
                          <a:spcPct val="100000"/>
                        </a:lnSpc>
                        <a:spcBef>
                          <a:spcPts val="1200"/>
                        </a:spcBef>
                        <a:buFont typeface="Wingdings" panose="05000000000000000000" pitchFamily="2" charset="2"/>
                        <a:buChar char="ü"/>
                      </a:pPr>
                      <a:r>
                        <a:rPr lang="en-US" sz="1300" kern="1200" dirty="0">
                          <a:solidFill>
                            <a:schemeClr val="dk1"/>
                          </a:solidFill>
                          <a:latin typeface="+mn-lt"/>
                          <a:ea typeface="+mn-ea"/>
                          <a:cs typeface="+mn-cs"/>
                        </a:rPr>
                        <a:t>have reasonable owner equity to invest toward a sound business purpose; </a:t>
                      </a:r>
                    </a:p>
                    <a:p>
                      <a:pPr marL="228600" lvl="1" indent="-114300">
                        <a:lnSpc>
                          <a:spcPct val="100000"/>
                        </a:lnSpc>
                        <a:spcBef>
                          <a:spcPts val="1200"/>
                        </a:spcBef>
                        <a:buFont typeface="Wingdings" panose="05000000000000000000" pitchFamily="2" charset="2"/>
                        <a:buChar char="ü"/>
                      </a:pPr>
                      <a:r>
                        <a:rPr lang="en-US" sz="1300" kern="1200" dirty="0">
                          <a:solidFill>
                            <a:schemeClr val="dk1"/>
                          </a:solidFill>
                          <a:latin typeface="+mn-lt"/>
                          <a:ea typeface="+mn-ea"/>
                          <a:cs typeface="+mn-cs"/>
                        </a:rPr>
                        <a:t>not be delinquent on any existing debt obligations to the U.S. government; and</a:t>
                      </a:r>
                    </a:p>
                    <a:p>
                      <a:pPr marL="228600" lvl="1" indent="-114300">
                        <a:lnSpc>
                          <a:spcPct val="100000"/>
                        </a:lnSpc>
                        <a:spcBef>
                          <a:spcPts val="1200"/>
                        </a:spcBef>
                        <a:buFont typeface="Wingdings" panose="05000000000000000000" pitchFamily="2" charset="2"/>
                        <a:buChar char="ü"/>
                      </a:pPr>
                      <a:r>
                        <a:rPr lang="en-US" sz="1300" kern="1200" dirty="0">
                          <a:solidFill>
                            <a:schemeClr val="dk1"/>
                          </a:solidFill>
                          <a:latin typeface="+mn-lt"/>
                          <a:ea typeface="+mn-ea"/>
                          <a:cs typeface="+mn-cs"/>
                        </a:rPr>
                        <a:t>use alternative financial resources, including personal assets, prior to seeking SBA financial assistance.</a:t>
                      </a:r>
                    </a:p>
                    <a:p>
                      <a:pPr marL="285750" indent="-285750">
                        <a:buFont typeface="Arial" panose="020B0604020202020204" pitchFamily="34" charset="0"/>
                        <a:buChar char="•"/>
                      </a:pPr>
                      <a:endParaRPr lang="en-US" sz="1300" kern="1200" dirty="0">
                        <a:solidFill>
                          <a:schemeClr val="dk1"/>
                        </a:solidFill>
                        <a:latin typeface="+mn-lt"/>
                        <a:ea typeface="+mn-ea"/>
                        <a:cs typeface="+mn-cs"/>
                      </a:endParaRPr>
                    </a:p>
                    <a:p>
                      <a:pPr marL="285750" indent="-285750">
                        <a:buFont typeface="Arial" panose="020B0604020202020204" pitchFamily="34" charset="0"/>
                        <a:buChar char="•"/>
                      </a:pPr>
                      <a:r>
                        <a:rPr lang="en-US" sz="1300" kern="1200" dirty="0">
                          <a:solidFill>
                            <a:schemeClr val="dk1"/>
                          </a:solidFill>
                          <a:latin typeface="+mn-lt"/>
                          <a:ea typeface="+mn-ea"/>
                          <a:cs typeface="+mn-cs"/>
                        </a:rPr>
                        <a:t>Special considerations apply to other businesses.</a:t>
                      </a:r>
                    </a:p>
                  </a:txBody>
                  <a:tcPr marL="75438" marR="75438" marT="37719" marB="37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dk1"/>
                          </a:solidFill>
                          <a:latin typeface="+mn-lt"/>
                          <a:ea typeface="+mn-ea"/>
                          <a:cs typeface="+mn-cs"/>
                        </a:rPr>
                        <a:t>The borrower must: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300" kern="1200" dirty="0">
                          <a:solidFill>
                            <a:schemeClr val="dk1"/>
                          </a:solidFill>
                          <a:latin typeface="+mn-lt"/>
                          <a:ea typeface="+mn-ea"/>
                          <a:cs typeface="+mn-cs"/>
                        </a:rPr>
                        <a:t>have suffered “substantial economic injury” as a result of the COVID-19 crisis.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kern="1200" dirty="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kern="1200" dirty="0">
                          <a:solidFill>
                            <a:schemeClr val="dk1"/>
                          </a:solidFill>
                          <a:latin typeface="+mn-lt"/>
                          <a:ea typeface="+mn-ea"/>
                          <a:cs typeface="+mn-cs"/>
                        </a:rPr>
                        <a:t>        AND</a:t>
                      </a:r>
                    </a:p>
                    <a:p>
                      <a:pPr marL="0" indent="0">
                        <a:buNone/>
                      </a:pPr>
                      <a:endParaRPr lang="en-US" sz="1300" kern="1200" dirty="0">
                        <a:solidFill>
                          <a:schemeClr val="dk1"/>
                        </a:solidFill>
                        <a:latin typeface="+mn-lt"/>
                        <a:ea typeface="+mn-ea"/>
                        <a:cs typeface="+mn-cs"/>
                      </a:endParaRPr>
                    </a:p>
                    <a:p>
                      <a:pPr marL="285750" lvl="1" indent="-228600">
                        <a:buFont typeface="Wingdings" panose="05000000000000000000" pitchFamily="2" charset="2"/>
                        <a:buChar char="ü"/>
                      </a:pPr>
                      <a:r>
                        <a:rPr lang="en-US" sz="1300" kern="1200" dirty="0">
                          <a:solidFill>
                            <a:schemeClr val="dk1"/>
                          </a:solidFill>
                          <a:latin typeface="+mn-lt"/>
                          <a:ea typeface="+mn-ea"/>
                          <a:cs typeface="+mn-cs"/>
                        </a:rPr>
                        <a:t>have fewer than 500 employees (include: Sole proprietors, cooperatives,</a:t>
                      </a:r>
                      <a:r>
                        <a:rPr lang="en-US" sz="1300" kern="1200" baseline="0" dirty="0">
                          <a:solidFill>
                            <a:schemeClr val="dk1"/>
                          </a:solidFill>
                          <a:latin typeface="+mn-lt"/>
                          <a:ea typeface="+mn-ea"/>
                          <a:cs typeface="+mn-cs"/>
                        </a:rPr>
                        <a:t> </a:t>
                      </a:r>
                      <a:r>
                        <a:rPr lang="en-US" sz="1300" kern="1200" dirty="0">
                          <a:solidFill>
                            <a:schemeClr val="dk1"/>
                          </a:solidFill>
                          <a:latin typeface="+mn-lt"/>
                          <a:ea typeface="+mn-ea"/>
                          <a:cs typeface="+mn-cs"/>
                        </a:rPr>
                        <a:t>Employee Stock Ownership Plans, Tribal business concerns, Agricultural cooperatives, aquaculture enterprise, nursery, or producer; or</a:t>
                      </a:r>
                    </a:p>
                    <a:p>
                      <a:pPr marL="285750" lvl="1" indent="-228600">
                        <a:buFont typeface="Wingdings" panose="05000000000000000000" pitchFamily="2" charset="2"/>
                        <a:buChar char="ü"/>
                      </a:pPr>
                      <a:endParaRPr lang="en-US" sz="1300" kern="1200" dirty="0">
                        <a:solidFill>
                          <a:schemeClr val="dk1"/>
                        </a:solidFill>
                        <a:latin typeface="+mn-lt"/>
                        <a:ea typeface="+mn-ea"/>
                        <a:cs typeface="+mn-cs"/>
                      </a:endParaRPr>
                    </a:p>
                    <a:p>
                      <a:pPr marL="285750" lvl="1" indent="-285750">
                        <a:buFont typeface="Wingdings" panose="05000000000000000000" pitchFamily="2" charset="2"/>
                        <a:buChar char="ü"/>
                      </a:pPr>
                      <a:r>
                        <a:rPr lang="en-US" sz="1300" kern="1200" dirty="0">
                          <a:solidFill>
                            <a:schemeClr val="dk1"/>
                          </a:solidFill>
                          <a:latin typeface="+mn-lt"/>
                          <a:ea typeface="+mn-ea"/>
                          <a:cs typeface="+mn-cs"/>
                        </a:rPr>
                        <a:t>have more than 500 employees and not exceed SBA size standards as determined by industry;</a:t>
                      </a:r>
                      <a:r>
                        <a:rPr lang="en-US" sz="1300" kern="1200" baseline="0" dirty="0">
                          <a:solidFill>
                            <a:schemeClr val="dk1"/>
                          </a:solidFill>
                          <a:latin typeface="+mn-lt"/>
                          <a:ea typeface="+mn-ea"/>
                          <a:cs typeface="+mn-cs"/>
                        </a:rPr>
                        <a:t> or</a:t>
                      </a:r>
                      <a:endParaRPr lang="en-US" sz="1300" kern="1200" dirty="0">
                        <a:solidFill>
                          <a:schemeClr val="dk1"/>
                        </a:solidFill>
                        <a:latin typeface="+mn-lt"/>
                        <a:ea typeface="+mn-ea"/>
                        <a:cs typeface="+mn-cs"/>
                      </a:endParaRPr>
                    </a:p>
                    <a:p>
                      <a:pPr marL="285750" lvl="1" indent="-285750">
                        <a:buFont typeface="Wingdings" panose="05000000000000000000" pitchFamily="2" charset="2"/>
                        <a:buChar char="ü"/>
                      </a:pPr>
                      <a:endParaRPr lang="en-US" sz="1300" kern="1200" dirty="0">
                        <a:solidFill>
                          <a:schemeClr val="dk1"/>
                        </a:solidFill>
                        <a:latin typeface="+mn-lt"/>
                        <a:ea typeface="+mn-ea"/>
                        <a:cs typeface="+mn-cs"/>
                      </a:endParaRPr>
                    </a:p>
                    <a:p>
                      <a:pPr marL="285750" lvl="1" indent="-285750">
                        <a:buFont typeface="Wingdings" panose="05000000000000000000" pitchFamily="2" charset="2"/>
                        <a:buChar char="ü"/>
                      </a:pPr>
                      <a:r>
                        <a:rPr lang="en-US" sz="1300" kern="1200" dirty="0">
                          <a:solidFill>
                            <a:schemeClr val="dk1"/>
                          </a:solidFill>
                          <a:latin typeface="+mn-lt"/>
                          <a:ea typeface="+mn-ea"/>
                          <a:cs typeface="+mn-cs"/>
                        </a:rPr>
                        <a:t>be a 501(c),(d) or € non-profit organization</a:t>
                      </a:r>
                      <a:r>
                        <a:rPr lang="en-US" sz="1300" kern="1200" baseline="0" dirty="0">
                          <a:solidFill>
                            <a:schemeClr val="dk1"/>
                          </a:solidFill>
                          <a:latin typeface="+mn-lt"/>
                          <a:ea typeface="+mn-ea"/>
                          <a:cs typeface="+mn-cs"/>
                        </a:rPr>
                        <a:t> </a:t>
                      </a:r>
                      <a:r>
                        <a:rPr lang="en-US" sz="1300" kern="1200" dirty="0">
                          <a:solidFill>
                            <a:schemeClr val="dk1"/>
                          </a:solidFill>
                          <a:latin typeface="+mn-lt"/>
                          <a:ea typeface="+mn-ea"/>
                          <a:cs typeface="+mn-cs"/>
                        </a:rPr>
                        <a:t>that meets SBA’s size standard.</a:t>
                      </a:r>
                      <a:endParaRPr lang="en-US" sz="1300" dirty="0"/>
                    </a:p>
                  </a:txBody>
                  <a:tcPr marL="75438" marR="75438" marT="37719" marB="37719"/>
                </a:tc>
                <a:tc>
                  <a:txBody>
                    <a:bodyPr/>
                    <a:lstStyle/>
                    <a:p>
                      <a:pPr marL="285750" lvl="1" indent="-285750">
                        <a:buFont typeface="Wingdings" panose="05000000000000000000" pitchFamily="2" charset="2"/>
                        <a:buChar char="ü"/>
                      </a:pPr>
                      <a:r>
                        <a:rPr lang="en-US" sz="1300" dirty="0"/>
                        <a:t>Small</a:t>
                      </a:r>
                      <a:r>
                        <a:rPr lang="en-US" sz="1300" baseline="0" dirty="0"/>
                        <a:t> businesses </a:t>
                      </a:r>
                      <a:r>
                        <a:rPr lang="en-US" sz="1300" dirty="0"/>
                        <a:t>that are adversely</a:t>
                      </a:r>
                      <a:r>
                        <a:rPr lang="en-US" sz="1300" baseline="0" dirty="0"/>
                        <a:t> impacted by the COVID-19 crisis, and who had an existing business relationship with SBA Express Lenders as on March 13, 2020. A relationship with affiliates of SBA Express Lender will not satisfy this requirement.</a:t>
                      </a:r>
                    </a:p>
                    <a:p>
                      <a:pPr marL="285750" lvl="1" indent="-285750">
                        <a:buFont typeface="Wingdings" panose="05000000000000000000" pitchFamily="2" charset="2"/>
                        <a:buChar char="ü"/>
                      </a:pPr>
                      <a:r>
                        <a:rPr lang="en-US" sz="1300" baseline="0" dirty="0"/>
                        <a:t>EBL applicant (together with affiliates) must be a small business either under industry size standards or the alternative size standard applicable to the 7(a) Loan Program.</a:t>
                      </a:r>
                    </a:p>
                    <a:p>
                      <a:pPr marL="285750" lvl="1" indent="-285750">
                        <a:buFont typeface="Wingdings" panose="05000000000000000000" pitchFamily="2" charset="2"/>
                        <a:buChar char="ü"/>
                      </a:pPr>
                      <a:r>
                        <a:rPr lang="en-US" sz="1300" baseline="0" dirty="0"/>
                        <a:t>Eligibility requirements under the Traditional Loan Program apply.</a:t>
                      </a:r>
                      <a:endParaRPr lang="en-US" sz="1300" dirty="0"/>
                    </a:p>
                  </a:txBody>
                  <a:tcPr marL="75438" marR="75438" marT="37719" marB="37719"/>
                </a:tc>
                <a:tc>
                  <a:txBody>
                    <a:bodyPr/>
                    <a:lstStyle/>
                    <a:p>
                      <a:pPr marL="228600" lvl="0" indent="-228600">
                        <a:buFont typeface="Wingdings" panose="05000000000000000000" pitchFamily="2" charset="2"/>
                        <a:buChar char="ü"/>
                      </a:pPr>
                      <a:r>
                        <a:rPr lang="en-US" sz="1300" dirty="0"/>
                        <a:t>Sole proprietors, independent contractors and eligible self-employed individuals </a:t>
                      </a:r>
                    </a:p>
                    <a:p>
                      <a:pPr marL="228600" lvl="0" indent="-228600">
                        <a:buFont typeface="Wingdings" panose="05000000000000000000" pitchFamily="2" charset="2"/>
                        <a:buChar char="ü"/>
                      </a:pPr>
                      <a:r>
                        <a:rPr lang="en-US" sz="1300" dirty="0"/>
                        <a:t>Businesses, 501(c)(3) non-profit organizations, veterans organizations, religious organizations or Tribal business concerns that:</a:t>
                      </a:r>
                    </a:p>
                    <a:p>
                      <a:pPr marL="514350" lvl="2" indent="-228600">
                        <a:buFont typeface="Wingdings" panose="05000000000000000000" pitchFamily="2" charset="2"/>
                        <a:buChar char="q"/>
                      </a:pPr>
                      <a:r>
                        <a:rPr lang="en-US" sz="1300" dirty="0"/>
                        <a:t>were in operation on February 15, 2020;</a:t>
                      </a:r>
                    </a:p>
                    <a:p>
                      <a:pPr marL="514350" lvl="2" indent="-228600">
                        <a:buFont typeface="Wingdings" panose="05000000000000000000" pitchFamily="2" charset="2"/>
                        <a:buChar char="q"/>
                      </a:pPr>
                      <a:r>
                        <a:rPr lang="en-US" sz="1300" dirty="0"/>
                        <a:t>suffered significant disruption as a result of the COVID-19 crisis; </a:t>
                      </a:r>
                    </a:p>
                    <a:p>
                      <a:pPr marL="514350" lvl="2" indent="-228600">
                        <a:buFont typeface="Wingdings" panose="05000000000000000000" pitchFamily="2" charset="2"/>
                        <a:buChar char="q"/>
                      </a:pPr>
                      <a:r>
                        <a:rPr lang="en-US" sz="1300" dirty="0"/>
                        <a:t>had salaried employees or independent contractors (and incurred payroll</a:t>
                      </a:r>
                      <a:r>
                        <a:rPr lang="en-US" sz="1300" baseline="0" dirty="0"/>
                        <a:t> </a:t>
                      </a:r>
                      <a:r>
                        <a:rPr lang="en-US" sz="1300" dirty="0"/>
                        <a:t>taxes); and</a:t>
                      </a:r>
                    </a:p>
                    <a:p>
                      <a:pPr marL="514350" lvl="2" indent="-228600">
                        <a:buFont typeface="Wingdings" panose="05000000000000000000" pitchFamily="2" charset="2"/>
                        <a:buChar char="q"/>
                      </a:pPr>
                      <a:r>
                        <a:rPr lang="en-US" sz="1300" dirty="0"/>
                        <a:t>have 500 or less employees or meet the SBA’s industry-based size standard requirements</a:t>
                      </a:r>
                    </a:p>
                    <a:p>
                      <a:pPr marL="228600" lvl="0" indent="-228600">
                        <a:buFont typeface="Wingdings" panose="05000000000000000000" pitchFamily="2" charset="2"/>
                        <a:buChar char="ü"/>
                      </a:pPr>
                      <a:r>
                        <a:rPr lang="en-US" sz="1300" dirty="0"/>
                        <a:t>Businesses in the Accommodation and Food Services industry with more than one physical location and that employ less than 500 employees per physical location.</a:t>
                      </a:r>
                    </a:p>
                  </a:txBody>
                  <a:tcPr marL="75438" marR="75438" marT="37719" marB="37719"/>
                </a:tc>
                <a:extLst>
                  <a:ext uri="{0D108BD9-81ED-4DB2-BD59-A6C34878D82A}">
                    <a16:rowId xmlns:a16="http://schemas.microsoft.com/office/drawing/2014/main" val="1807430623"/>
                  </a:ext>
                </a:extLst>
              </a:tr>
            </a:tbl>
          </a:graphicData>
        </a:graphic>
      </p:graphicFrame>
      <p:cxnSp>
        <p:nvCxnSpPr>
          <p:cNvPr id="5" name="Straight Connector 4">
            <a:extLst>
              <a:ext uri="{FF2B5EF4-FFF2-40B4-BE49-F238E27FC236}">
                <a16:creationId xmlns:a16="http://schemas.microsoft.com/office/drawing/2014/main" id="{E81F5016-CE9D-754F-85BA-BD814F63729F}"/>
              </a:ext>
            </a:extLst>
          </p:cNvPr>
          <p:cNvCxnSpPr>
            <a:cxnSpLocks/>
          </p:cNvCxnSpPr>
          <p:nvPr/>
        </p:nvCxnSpPr>
        <p:spPr>
          <a:xfrm>
            <a:off x="520503" y="924957"/>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43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EB00-4E72-3142-A185-A3C8BD19EC2D}"/>
              </a:ext>
            </a:extLst>
          </p:cNvPr>
          <p:cNvSpPr>
            <a:spLocks noGrp="1"/>
          </p:cNvSpPr>
          <p:nvPr>
            <p:ph type="title"/>
          </p:nvPr>
        </p:nvSpPr>
        <p:spPr>
          <a:xfrm>
            <a:off x="513471" y="291843"/>
            <a:ext cx="9369082" cy="787791"/>
          </a:xfrm>
        </p:spPr>
        <p:txBody>
          <a:bodyPr>
            <a:normAutofit/>
          </a:bodyPr>
          <a:lstStyle/>
          <a:p>
            <a:r>
              <a:rPr lang="en-US" sz="3500" b="1" dirty="0">
                <a:solidFill>
                  <a:srgbClr val="002060"/>
                </a:solidFill>
                <a:latin typeface="Helvetica" pitchFamily="2" charset="0"/>
              </a:rPr>
              <a:t>Eligibility of Immigrant-owned Businesses</a:t>
            </a:r>
          </a:p>
        </p:txBody>
      </p:sp>
      <p:graphicFrame>
        <p:nvGraphicFramePr>
          <p:cNvPr id="4" name="Table 3">
            <a:extLst>
              <a:ext uri="{FF2B5EF4-FFF2-40B4-BE49-F238E27FC236}">
                <a16:creationId xmlns:a16="http://schemas.microsoft.com/office/drawing/2014/main" id="{B3565DE5-0345-FA41-A652-721F45CF4A3B}"/>
              </a:ext>
            </a:extLst>
          </p:cNvPr>
          <p:cNvGraphicFramePr>
            <a:graphicFrameLocks noGrp="1"/>
          </p:cNvGraphicFramePr>
          <p:nvPr>
            <p:extLst>
              <p:ext uri="{D42A27DB-BD31-4B8C-83A1-F6EECF244321}">
                <p14:modId xmlns:p14="http://schemas.microsoft.com/office/powerpoint/2010/main" val="2677339682"/>
              </p:ext>
            </p:extLst>
          </p:nvPr>
        </p:nvGraphicFramePr>
        <p:xfrm>
          <a:off x="582877" y="1466635"/>
          <a:ext cx="8892645" cy="5515356"/>
        </p:xfrm>
        <a:graphic>
          <a:graphicData uri="http://schemas.openxmlformats.org/drawingml/2006/table">
            <a:tbl>
              <a:tblPr firstRow="1" bandRow="1">
                <a:tableStyleId>{5C22544A-7EE6-4342-B048-85BDC9FD1C3A}</a:tableStyleId>
              </a:tblPr>
              <a:tblGrid>
                <a:gridCol w="3620413">
                  <a:extLst>
                    <a:ext uri="{9D8B030D-6E8A-4147-A177-3AD203B41FA5}">
                      <a16:colId xmlns:a16="http://schemas.microsoft.com/office/drawing/2014/main" val="76211207"/>
                    </a:ext>
                  </a:extLst>
                </a:gridCol>
                <a:gridCol w="1460091">
                  <a:extLst>
                    <a:ext uri="{9D8B030D-6E8A-4147-A177-3AD203B41FA5}">
                      <a16:colId xmlns:a16="http://schemas.microsoft.com/office/drawing/2014/main" val="3207201465"/>
                    </a:ext>
                  </a:extLst>
                </a:gridCol>
                <a:gridCol w="1489587">
                  <a:extLst>
                    <a:ext uri="{9D8B030D-6E8A-4147-A177-3AD203B41FA5}">
                      <a16:colId xmlns:a16="http://schemas.microsoft.com/office/drawing/2014/main" val="4068594912"/>
                    </a:ext>
                  </a:extLst>
                </a:gridCol>
                <a:gridCol w="2322554">
                  <a:extLst>
                    <a:ext uri="{9D8B030D-6E8A-4147-A177-3AD203B41FA5}">
                      <a16:colId xmlns:a16="http://schemas.microsoft.com/office/drawing/2014/main" val="3674853315"/>
                    </a:ext>
                  </a:extLst>
                </a:gridCol>
              </a:tblGrid>
              <a:tr h="3149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Traditional Loan Program</a:t>
                      </a:r>
                    </a:p>
                  </a:txBody>
                  <a:tcPr marL="75438" marR="75438" marT="37719" marB="37719"/>
                </a:tc>
                <a:tc>
                  <a:txBody>
                    <a:bodyPr/>
                    <a:lstStyle/>
                    <a:p>
                      <a:pPr algn="ctr"/>
                      <a:r>
                        <a:rPr lang="en-US" sz="1600" dirty="0"/>
                        <a:t>EIDLP</a:t>
                      </a:r>
                    </a:p>
                  </a:txBody>
                  <a:tcPr marL="75438" marR="75438" marT="37719" marB="37719"/>
                </a:tc>
                <a:tc>
                  <a:txBody>
                    <a:bodyPr/>
                    <a:lstStyle/>
                    <a:p>
                      <a:pPr algn="ctr"/>
                      <a:r>
                        <a:rPr lang="en-US" sz="1600" dirty="0"/>
                        <a:t>EBL</a:t>
                      </a:r>
                    </a:p>
                  </a:txBody>
                  <a:tcPr marL="75438" marR="75438" marT="37719" marB="37719"/>
                </a:tc>
                <a:tc>
                  <a:txBody>
                    <a:bodyPr/>
                    <a:lstStyle/>
                    <a:p>
                      <a:pPr algn="ctr"/>
                      <a:r>
                        <a:rPr lang="en-US" sz="1600" dirty="0"/>
                        <a:t>PPP</a:t>
                      </a:r>
                    </a:p>
                  </a:txBody>
                  <a:tcPr marL="75438" marR="75438" marT="37719" marB="37719"/>
                </a:tc>
                <a:extLst>
                  <a:ext uri="{0D108BD9-81ED-4DB2-BD59-A6C34878D82A}">
                    <a16:rowId xmlns:a16="http://schemas.microsoft.com/office/drawing/2014/main" val="2673037795"/>
                  </a:ext>
                </a:extLst>
              </a:tr>
              <a:tr h="416795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Green card holders qualify. However, it is at the lender’s discretion whether it wants to provide loan to the non-citizen.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If applicant does not have a green card, it can still</a:t>
                      </a:r>
                      <a:r>
                        <a:rPr lang="en-US" sz="1400" b="0" i="0" kern="1200" dirty="0">
                          <a:solidFill>
                            <a:schemeClr val="dk1"/>
                          </a:solidFill>
                          <a:effectLst/>
                          <a:latin typeface="+mn-lt"/>
                          <a:ea typeface="+mn-ea"/>
                          <a:cs typeface="+mn-cs"/>
                        </a:rPr>
                        <a:t> qualify provided it has an up-to-date work visa.  A business must also meet other requirements, including: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dk1"/>
                          </a:solidFill>
                          <a:effectLst/>
                          <a:latin typeface="+mn-lt"/>
                          <a:ea typeface="+mn-ea"/>
                          <a:cs typeface="+mn-cs"/>
                        </a:rPr>
                        <a:t>Present management must have operated the business for a minimum of 12 months before the application date, 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dk1"/>
                          </a:solidFill>
                          <a:effectLst/>
                          <a:latin typeface="+mn-lt"/>
                          <a:ea typeface="+mn-ea"/>
                          <a:cs typeface="+mn-cs"/>
                        </a:rPr>
                        <a:t>They will need to personally guarantee the loan.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dk1"/>
                          </a:solidFill>
                          <a:effectLst/>
                          <a:latin typeface="+mn-lt"/>
                          <a:ea typeface="+mn-ea"/>
                          <a:cs typeface="+mn-cs"/>
                        </a:rPr>
                        <a:t>The borrower must have enough U.S.-based </a:t>
                      </a:r>
                      <a:r>
                        <a:rPr lang="en-US" sz="1400" b="0" i="0" u="none" strike="noStrike" kern="1200" dirty="0">
                          <a:solidFill>
                            <a:schemeClr val="dk1"/>
                          </a:solidFill>
                          <a:effectLst/>
                          <a:latin typeface="+mn-lt"/>
                          <a:ea typeface="+mn-ea"/>
                          <a:cs typeface="+mn-cs"/>
                        </a:rPr>
                        <a:t>collateral</a:t>
                      </a:r>
                      <a:r>
                        <a:rPr lang="en-US" sz="1400" b="0" i="0" kern="1200" dirty="0">
                          <a:solidFill>
                            <a:schemeClr val="dk1"/>
                          </a:solidFill>
                          <a:effectLst/>
                          <a:latin typeface="+mn-lt"/>
                          <a:ea typeface="+mn-ea"/>
                          <a:cs typeface="+mn-cs"/>
                        </a:rPr>
                        <a:t> to repay the loan in full at any time during its term.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dk1"/>
                          </a:solidFill>
                          <a:effectLst/>
                          <a:latin typeface="+mn-lt"/>
                          <a:ea typeface="+mn-ea"/>
                          <a:cs typeface="+mn-cs"/>
                        </a:rPr>
                        <a:t>In some cases, a business owned by foreign citizens, foreign business entities, or non-immigrant aliens can also be eligible for SBA financing, as long the above conditions are met. </a:t>
                      </a:r>
                    </a:p>
                  </a:txBody>
                  <a:tcPr marL="75438" marR="75438" marT="37719" marB="37719"/>
                </a:tc>
                <a:tc>
                  <a:txBody>
                    <a:bodyPr/>
                    <a:lstStyle/>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mn-lt"/>
                          <a:ea typeface="+mn-ea"/>
                          <a:cs typeface="+mn-cs"/>
                        </a:rPr>
                        <a:t>Foreign-owned businesses are  eligible. </a:t>
                      </a:r>
                    </a:p>
                  </a:txBody>
                  <a:tcPr marL="75438" marR="75438" marT="37719" marB="37719"/>
                </a:tc>
                <a:tc>
                  <a:txBody>
                    <a:bodyPr/>
                    <a:lstStyle/>
                    <a:p>
                      <a:pPr marL="115888" lvl="0" indent="-115888">
                        <a:buFont typeface="Arial" panose="020B0604020202020204" pitchFamily="34" charset="0"/>
                        <a:buChar char="•"/>
                        <a:tabLst/>
                      </a:pPr>
                      <a:r>
                        <a:rPr lang="en-US" sz="1400" kern="1200" dirty="0">
                          <a:solidFill>
                            <a:schemeClr val="dk1"/>
                          </a:solidFill>
                          <a:latin typeface="+mn-lt"/>
                          <a:ea typeface="+mn-ea"/>
                          <a:cs typeface="+mn-cs"/>
                        </a:rPr>
                        <a:t>Foreign-owned businesses are  eligible. </a:t>
                      </a:r>
                    </a:p>
                  </a:txBody>
                  <a:tcPr marL="75438" marR="75438" marT="37719" marB="37719"/>
                </a:tc>
                <a:tc>
                  <a:txBody>
                    <a:bodyPr/>
                    <a:lstStyle/>
                    <a:p>
                      <a:pPr marL="285750" indent="-285750">
                        <a:buFont typeface="Arial" panose="020B0604020202020204" pitchFamily="34" charset="0"/>
                        <a:buChar char="•"/>
                      </a:pPr>
                      <a:r>
                        <a:rPr lang="en-US" sz="1400" dirty="0"/>
                        <a:t>Foreign-owned businesses are eligible.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kern="1200" dirty="0">
                          <a:solidFill>
                            <a:schemeClr val="dk1"/>
                          </a:solidFill>
                          <a:latin typeface="+mn-lt"/>
                          <a:ea typeface="+mn-ea"/>
                          <a:cs typeface="+mn-cs"/>
                        </a:rPr>
                        <a:t>Proceeds of a PPP loan cannot be used for compensation of employees residing outside the U.S.</a:t>
                      </a:r>
                    </a:p>
                    <a:p>
                      <a:pPr marL="285750" indent="-285750">
                        <a:buFont typeface="Arial" panose="020B0604020202020204" pitchFamily="34" charset="0"/>
                        <a:buChar char="•"/>
                      </a:pPr>
                      <a:endParaRPr lang="en-US" sz="1400" kern="1200" dirty="0">
                        <a:solidFill>
                          <a:schemeClr val="dk1"/>
                        </a:solidFill>
                        <a:latin typeface="+mn-lt"/>
                        <a:ea typeface="+mn-ea"/>
                        <a:cs typeface="+mn-cs"/>
                      </a:endParaRPr>
                    </a:p>
                    <a:p>
                      <a:pPr marL="285750" indent="-285750">
                        <a:buFont typeface="Arial" panose="020B0604020202020204" pitchFamily="34" charset="0"/>
                        <a:buChar char="•"/>
                      </a:pPr>
                      <a:r>
                        <a:rPr lang="en-US" sz="1400" kern="1200" dirty="0">
                          <a:solidFill>
                            <a:schemeClr val="dk1"/>
                          </a:solidFill>
                          <a:latin typeface="+mn-lt"/>
                          <a:ea typeface="+mn-ea"/>
                          <a:cs typeface="+mn-cs"/>
                        </a:rPr>
                        <a:t>Foreign employees do not count toward the number of employees considered for business size determinations.</a:t>
                      </a:r>
                    </a:p>
                  </a:txBody>
                  <a:tcPr marL="75438" marR="75438" marT="37719" marB="37719"/>
                </a:tc>
                <a:extLst>
                  <a:ext uri="{0D108BD9-81ED-4DB2-BD59-A6C34878D82A}">
                    <a16:rowId xmlns:a16="http://schemas.microsoft.com/office/drawing/2014/main" val="2339914741"/>
                  </a:ext>
                </a:extLst>
              </a:tr>
            </a:tbl>
          </a:graphicData>
        </a:graphic>
      </p:graphicFrame>
      <p:cxnSp>
        <p:nvCxnSpPr>
          <p:cNvPr id="5" name="Straight Connector 4">
            <a:extLst>
              <a:ext uri="{FF2B5EF4-FFF2-40B4-BE49-F238E27FC236}">
                <a16:creationId xmlns:a16="http://schemas.microsoft.com/office/drawing/2014/main" id="{97B0CFB8-356D-B441-8C71-4AEA4B947261}"/>
              </a:ext>
            </a:extLst>
          </p:cNvPr>
          <p:cNvCxnSpPr>
            <a:cxnSpLocks/>
          </p:cNvCxnSpPr>
          <p:nvPr/>
        </p:nvCxnSpPr>
        <p:spPr>
          <a:xfrm>
            <a:off x="646611" y="1079634"/>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33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21DB-520D-654A-AC9C-B4EDCC3DAAE8}"/>
              </a:ext>
            </a:extLst>
          </p:cNvPr>
          <p:cNvSpPr>
            <a:spLocks noGrp="1"/>
          </p:cNvSpPr>
          <p:nvPr>
            <p:ph type="title"/>
          </p:nvPr>
        </p:nvSpPr>
        <p:spPr/>
        <p:txBody>
          <a:bodyPr>
            <a:normAutofit/>
          </a:bodyPr>
          <a:lstStyle/>
          <a:p>
            <a:r>
              <a:rPr lang="en-US" dirty="0"/>
              <a:t>Eligibility criteria: Whether credit elsewhere criteria is applicable?</a:t>
            </a:r>
          </a:p>
        </p:txBody>
      </p:sp>
      <p:graphicFrame>
        <p:nvGraphicFramePr>
          <p:cNvPr id="4" name="Content Placeholder 3">
            <a:extLst>
              <a:ext uri="{FF2B5EF4-FFF2-40B4-BE49-F238E27FC236}">
                <a16:creationId xmlns:a16="http://schemas.microsoft.com/office/drawing/2014/main" id="{03480325-B597-B441-93B1-A866362A6019}"/>
              </a:ext>
            </a:extLst>
          </p:cNvPr>
          <p:cNvGraphicFramePr>
            <a:graphicFrameLocks noGrp="1"/>
          </p:cNvGraphicFramePr>
          <p:nvPr>
            <p:ph idx="1"/>
            <p:extLst>
              <p:ext uri="{D42A27DB-BD31-4B8C-83A1-F6EECF244321}">
                <p14:modId xmlns:p14="http://schemas.microsoft.com/office/powerpoint/2010/main" val="739567998"/>
              </p:ext>
            </p:extLst>
          </p:nvPr>
        </p:nvGraphicFramePr>
        <p:xfrm>
          <a:off x="853088" y="1663764"/>
          <a:ext cx="8675370" cy="4279835"/>
        </p:xfrm>
        <a:graphic>
          <a:graphicData uri="http://schemas.openxmlformats.org/drawingml/2006/table">
            <a:tbl>
              <a:tblPr firstRow="1" bandRow="1">
                <a:tableStyleId>{5C22544A-7EE6-4342-B048-85BDC9FD1C3A}</a:tableStyleId>
              </a:tblPr>
              <a:tblGrid>
                <a:gridCol w="2638796">
                  <a:extLst>
                    <a:ext uri="{9D8B030D-6E8A-4147-A177-3AD203B41FA5}">
                      <a16:colId xmlns:a16="http://schemas.microsoft.com/office/drawing/2014/main" val="1293393511"/>
                    </a:ext>
                  </a:extLst>
                </a:gridCol>
                <a:gridCol w="1698889">
                  <a:extLst>
                    <a:ext uri="{9D8B030D-6E8A-4147-A177-3AD203B41FA5}">
                      <a16:colId xmlns:a16="http://schemas.microsoft.com/office/drawing/2014/main" val="674736361"/>
                    </a:ext>
                  </a:extLst>
                </a:gridCol>
                <a:gridCol w="2091411">
                  <a:extLst>
                    <a:ext uri="{9D8B030D-6E8A-4147-A177-3AD203B41FA5}">
                      <a16:colId xmlns:a16="http://schemas.microsoft.com/office/drawing/2014/main" val="74596496"/>
                    </a:ext>
                  </a:extLst>
                </a:gridCol>
                <a:gridCol w="2246274">
                  <a:extLst>
                    <a:ext uri="{9D8B030D-6E8A-4147-A177-3AD203B41FA5}">
                      <a16:colId xmlns:a16="http://schemas.microsoft.com/office/drawing/2014/main" val="524056568"/>
                    </a:ext>
                  </a:extLst>
                </a:gridCol>
              </a:tblGrid>
              <a:tr h="3478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Traditional Loan Program</a:t>
                      </a:r>
                    </a:p>
                  </a:txBody>
                  <a:tcPr marL="75438" marR="75438" marT="37719" marB="37719"/>
                </a:tc>
                <a:tc>
                  <a:txBody>
                    <a:bodyPr/>
                    <a:lstStyle/>
                    <a:p>
                      <a:pPr algn="ctr"/>
                      <a:r>
                        <a:rPr lang="en-US" sz="1600" dirty="0"/>
                        <a:t>EIDLP</a:t>
                      </a:r>
                    </a:p>
                  </a:txBody>
                  <a:tcPr marL="75438" marR="75438" marT="37719" marB="37719"/>
                </a:tc>
                <a:tc>
                  <a:txBody>
                    <a:bodyPr/>
                    <a:lstStyle/>
                    <a:p>
                      <a:pPr algn="ctr"/>
                      <a:r>
                        <a:rPr lang="en-US" sz="1600" dirty="0"/>
                        <a:t>EBL</a:t>
                      </a:r>
                    </a:p>
                  </a:txBody>
                  <a:tcPr marL="75438" marR="75438" marT="37719" marB="37719"/>
                </a:tc>
                <a:tc>
                  <a:txBody>
                    <a:bodyPr/>
                    <a:lstStyle/>
                    <a:p>
                      <a:pPr algn="ctr"/>
                      <a:r>
                        <a:rPr lang="en-US" sz="1600" dirty="0"/>
                        <a:t>PPP</a:t>
                      </a:r>
                    </a:p>
                  </a:txBody>
                  <a:tcPr marL="75438" marR="75438" marT="37719" marB="37719"/>
                </a:tc>
                <a:extLst>
                  <a:ext uri="{0D108BD9-81ED-4DB2-BD59-A6C34878D82A}">
                    <a16:rowId xmlns:a16="http://schemas.microsoft.com/office/drawing/2014/main" val="2341161762"/>
                  </a:ext>
                </a:extLst>
              </a:tr>
              <a:tr h="3932025">
                <a:tc>
                  <a:txBody>
                    <a:bodyPr/>
                    <a:lstStyle/>
                    <a:p>
                      <a:pPr marL="285750" indent="-285750">
                        <a:buFont typeface="Arial" panose="020B0604020202020204" pitchFamily="34" charset="0"/>
                        <a:buChar char="•"/>
                      </a:pPr>
                      <a:r>
                        <a:rPr lang="en-US" sz="1600" dirty="0"/>
                        <a:t>SBA requires lenders to verify that borrower meets credit elsewhere requirement.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Applicants are also required to maintain minimum credit scores.</a:t>
                      </a:r>
                    </a:p>
                  </a:txBody>
                  <a:tcPr marL="75438" marR="75438" marT="37719" marB="37719"/>
                </a:tc>
                <a:tc>
                  <a:txBody>
                    <a:bodyPr/>
                    <a:lstStyle/>
                    <a:p>
                      <a:pPr marL="285750" indent="-285750">
                        <a:buFont typeface="Arial" panose="020B0604020202020204" pitchFamily="34" charset="0"/>
                        <a:buChar char="•"/>
                      </a:pPr>
                      <a:r>
                        <a:rPr lang="en-US" sz="1600" dirty="0"/>
                        <a:t>SBA has waived credit-elsewhere criteria. </a:t>
                      </a:r>
                    </a:p>
                  </a:txBody>
                  <a:tcPr marL="75438" marR="75438" marT="37719" marB="37719"/>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SBA requires lenders to verify that borrower meets credit elsewhere requirement.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Applicants are required to maintain a minimum</a:t>
                      </a:r>
                      <a:r>
                        <a:rPr lang="en-US" sz="1600" baseline="0" dirty="0"/>
                        <a:t> </a:t>
                      </a:r>
                      <a:r>
                        <a:rPr lang="en-US" sz="1500" b="0" i="0" u="none" strike="noStrike" kern="1200" baseline="0" dirty="0">
                          <a:solidFill>
                            <a:schemeClr val="dk1"/>
                          </a:solidFill>
                          <a:latin typeface="+mn-lt"/>
                          <a:ea typeface="+mn-ea"/>
                          <a:cs typeface="+mn-cs"/>
                        </a:rPr>
                        <a:t>FICO Small Business Scoring Service Score </a:t>
                      </a:r>
                      <a:r>
                        <a:rPr lang="en-US" sz="1600" baseline="0" dirty="0"/>
                        <a:t>of 130.</a:t>
                      </a:r>
                      <a:endParaRPr lang="en-US" sz="1600" dirty="0"/>
                    </a:p>
                  </a:txBody>
                  <a:tcPr marL="75438" marR="75438" marT="37719" marB="37719"/>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SBA has waived credit-elsewhere criteria. </a:t>
                      </a:r>
                    </a:p>
                  </a:txBody>
                  <a:tcPr marL="75438" marR="75438" marT="37719" marB="37719"/>
                </a:tc>
                <a:extLst>
                  <a:ext uri="{0D108BD9-81ED-4DB2-BD59-A6C34878D82A}">
                    <a16:rowId xmlns:a16="http://schemas.microsoft.com/office/drawing/2014/main" val="97760955"/>
                  </a:ext>
                </a:extLst>
              </a:tr>
            </a:tbl>
          </a:graphicData>
        </a:graphic>
      </p:graphicFrame>
      <p:cxnSp>
        <p:nvCxnSpPr>
          <p:cNvPr id="5" name="Straight Connector 4">
            <a:extLst>
              <a:ext uri="{FF2B5EF4-FFF2-40B4-BE49-F238E27FC236}">
                <a16:creationId xmlns:a16="http://schemas.microsoft.com/office/drawing/2014/main" id="{8D7525AC-5412-2F4D-9A42-7BF3EE8A2149}"/>
              </a:ext>
            </a:extLst>
          </p:cNvPr>
          <p:cNvCxnSpPr>
            <a:cxnSpLocks/>
          </p:cNvCxnSpPr>
          <p:nvPr/>
        </p:nvCxnSpPr>
        <p:spPr>
          <a:xfrm>
            <a:off x="853088" y="1308740"/>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18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E09F-BBA2-4249-ACA5-E2C6AB9A3A06}"/>
              </a:ext>
            </a:extLst>
          </p:cNvPr>
          <p:cNvSpPr>
            <a:spLocks noGrp="1"/>
          </p:cNvSpPr>
          <p:nvPr>
            <p:ph type="title"/>
          </p:nvPr>
        </p:nvSpPr>
        <p:spPr/>
        <p:txBody>
          <a:bodyPr>
            <a:normAutofit/>
          </a:bodyPr>
          <a:lstStyle/>
          <a:p>
            <a:r>
              <a:rPr lang="en-US" b="1" dirty="0"/>
              <a:t>Eligibility criteria: How is Creditworthiness Evaluated?</a:t>
            </a:r>
          </a:p>
        </p:txBody>
      </p:sp>
      <p:graphicFrame>
        <p:nvGraphicFramePr>
          <p:cNvPr id="5" name="Content Placeholder 4">
            <a:extLst>
              <a:ext uri="{FF2B5EF4-FFF2-40B4-BE49-F238E27FC236}">
                <a16:creationId xmlns:a16="http://schemas.microsoft.com/office/drawing/2014/main" id="{D67EF2F8-CEF3-A643-A926-B2EF96C7268E}"/>
              </a:ext>
            </a:extLst>
          </p:cNvPr>
          <p:cNvGraphicFramePr>
            <a:graphicFrameLocks noGrp="1"/>
          </p:cNvGraphicFramePr>
          <p:nvPr>
            <p:ph idx="1"/>
            <p:extLst>
              <p:ext uri="{D42A27DB-BD31-4B8C-83A1-F6EECF244321}">
                <p14:modId xmlns:p14="http://schemas.microsoft.com/office/powerpoint/2010/main" val="1897506311"/>
              </p:ext>
            </p:extLst>
          </p:nvPr>
        </p:nvGraphicFramePr>
        <p:xfrm>
          <a:off x="691515" y="1825997"/>
          <a:ext cx="8675370" cy="4958249"/>
        </p:xfrm>
        <a:graphic>
          <a:graphicData uri="http://schemas.openxmlformats.org/drawingml/2006/table">
            <a:tbl>
              <a:tblPr firstRow="1" bandRow="1">
                <a:tableStyleId>{5C22544A-7EE6-4342-B048-85BDC9FD1C3A}</a:tableStyleId>
              </a:tblPr>
              <a:tblGrid>
                <a:gridCol w="3044462">
                  <a:extLst>
                    <a:ext uri="{9D8B030D-6E8A-4147-A177-3AD203B41FA5}">
                      <a16:colId xmlns:a16="http://schemas.microsoft.com/office/drawing/2014/main" val="2978887702"/>
                    </a:ext>
                  </a:extLst>
                </a:gridCol>
                <a:gridCol w="1411210">
                  <a:extLst>
                    <a:ext uri="{9D8B030D-6E8A-4147-A177-3AD203B41FA5}">
                      <a16:colId xmlns:a16="http://schemas.microsoft.com/office/drawing/2014/main" val="378483571"/>
                    </a:ext>
                  </a:extLst>
                </a:gridCol>
                <a:gridCol w="1725561">
                  <a:extLst>
                    <a:ext uri="{9D8B030D-6E8A-4147-A177-3AD203B41FA5}">
                      <a16:colId xmlns:a16="http://schemas.microsoft.com/office/drawing/2014/main" val="1574206896"/>
                    </a:ext>
                  </a:extLst>
                </a:gridCol>
                <a:gridCol w="2494137">
                  <a:extLst>
                    <a:ext uri="{9D8B030D-6E8A-4147-A177-3AD203B41FA5}">
                      <a16:colId xmlns:a16="http://schemas.microsoft.com/office/drawing/2014/main" val="1415823042"/>
                    </a:ext>
                  </a:extLst>
                </a:gridCol>
              </a:tblGrid>
              <a:tr h="366961">
                <a:tc>
                  <a:txBody>
                    <a:bodyPr/>
                    <a:lstStyle/>
                    <a:p>
                      <a:pPr algn="ctr"/>
                      <a:r>
                        <a:rPr lang="en-US" sz="1600" dirty="0"/>
                        <a:t>Traditional Loan Program</a:t>
                      </a:r>
                    </a:p>
                  </a:txBody>
                  <a:tcPr marL="75438" marR="75438" marT="37719" marB="37719"/>
                </a:tc>
                <a:tc>
                  <a:txBody>
                    <a:bodyPr/>
                    <a:lstStyle/>
                    <a:p>
                      <a:pPr algn="ctr"/>
                      <a:r>
                        <a:rPr lang="en-US" sz="1600" dirty="0"/>
                        <a:t>EIDLP</a:t>
                      </a:r>
                    </a:p>
                  </a:txBody>
                  <a:tcPr marL="75438" marR="75438" marT="37719" marB="37719"/>
                </a:tc>
                <a:tc>
                  <a:txBody>
                    <a:bodyPr/>
                    <a:lstStyle/>
                    <a:p>
                      <a:pPr algn="ctr"/>
                      <a:r>
                        <a:rPr lang="en-US" sz="1600" dirty="0"/>
                        <a:t>EBL</a:t>
                      </a:r>
                    </a:p>
                  </a:txBody>
                  <a:tcPr marL="75438" marR="75438" marT="37719" marB="37719"/>
                </a:tc>
                <a:tc>
                  <a:txBody>
                    <a:bodyPr/>
                    <a:lstStyle/>
                    <a:p>
                      <a:pPr algn="ctr"/>
                      <a:r>
                        <a:rPr lang="en-US" sz="1600" dirty="0"/>
                        <a:t>PPP</a:t>
                      </a:r>
                    </a:p>
                  </a:txBody>
                  <a:tcPr marL="75438" marR="75438" marT="37719" marB="37719"/>
                </a:tc>
                <a:extLst>
                  <a:ext uri="{0D108BD9-81ED-4DB2-BD59-A6C34878D82A}">
                    <a16:rowId xmlns:a16="http://schemas.microsoft.com/office/drawing/2014/main" val="2439530380"/>
                  </a:ext>
                </a:extLst>
              </a:tr>
              <a:tr h="4591288">
                <a:tc>
                  <a:txBody>
                    <a:bodyPr/>
                    <a:lstStyle/>
                    <a:p>
                      <a:pPr marL="285750" indent="-285750">
                        <a:buFont typeface="Arial" panose="020B0604020202020204" pitchFamily="34" charset="0"/>
                        <a:buChar char="•"/>
                      </a:pPr>
                      <a:r>
                        <a:rPr lang="en-US" sz="1600" dirty="0"/>
                        <a:t>Borrower’s repayment ability and ability to operate business.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Business owners should invest a significant amount of money in their own business first.</a:t>
                      </a:r>
                    </a:p>
                    <a:p>
                      <a:pPr marL="742950" lvl="1" indent="-285750">
                        <a:buFont typeface="Arial" panose="020B0604020202020204" pitchFamily="34" charset="0"/>
                        <a:buChar char="•"/>
                      </a:pPr>
                      <a:r>
                        <a:rPr lang="en-US" sz="1600" dirty="0"/>
                        <a:t>New business: Business owner must invest a minimum of $1 for every $3 of loan funding.</a:t>
                      </a:r>
                    </a:p>
                    <a:p>
                      <a:pPr marL="742950" lvl="1" indent="-285750">
                        <a:buFont typeface="Arial" panose="020B0604020202020204" pitchFamily="34" charset="0"/>
                        <a:buChar char="•"/>
                      </a:pPr>
                      <a:r>
                        <a:rPr lang="en-US" sz="1600" dirty="0"/>
                        <a:t>Established business: Maximum 4:1 debt-equity ratio.</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r>
                        <a:rPr lang="en-US" sz="1600" dirty="0"/>
                        <a:t>Credit history.</a:t>
                      </a:r>
                    </a:p>
                    <a:p>
                      <a:pPr marL="285750" indent="-285750">
                        <a:buFont typeface="Arial" panose="020B0604020202020204" pitchFamily="34" charset="0"/>
                        <a:buChar char="•"/>
                      </a:pPr>
                      <a:endParaRPr lang="en-US" sz="1600" dirty="0"/>
                    </a:p>
                  </a:txBody>
                  <a:tcPr marL="75438" marR="75438" marT="37719" marB="37719"/>
                </a:tc>
                <a:tc>
                  <a:txBody>
                    <a:bodyPr/>
                    <a:lstStyle/>
                    <a:p>
                      <a:pPr marL="115888" indent="-115888">
                        <a:buFont typeface="Arial" panose="020B0604020202020204" pitchFamily="34" charset="0"/>
                        <a:buChar char="•"/>
                        <a:tabLst/>
                      </a:pPr>
                      <a:r>
                        <a:rPr lang="en-US" sz="1600" dirty="0"/>
                        <a:t>Credit score or alternative appropriate methods to determine applicant’s ability to pay.</a:t>
                      </a:r>
                    </a:p>
                  </a:txBody>
                  <a:tcPr marL="75438" marR="75438" marT="37719" marB="37719"/>
                </a:tc>
                <a:tc>
                  <a:txBody>
                    <a:bodyPr/>
                    <a:lstStyle/>
                    <a:p>
                      <a:pPr marL="174625" indent="-174625">
                        <a:buFont typeface="Arial" panose="020B0604020202020204" pitchFamily="34" charset="0"/>
                        <a:buChar char="•"/>
                        <a:tabLst/>
                      </a:pPr>
                      <a:r>
                        <a:rPr lang="en-US" sz="1600" dirty="0"/>
                        <a:t>Credit scores, tax transcript, and existing banking relationship are used to determine creditworthiness.</a:t>
                      </a:r>
                    </a:p>
                  </a:txBody>
                  <a:tcPr marL="75438" marR="75438" marT="37719" marB="37719"/>
                </a:tc>
                <a:tc>
                  <a:txBody>
                    <a:bodyPr/>
                    <a:lstStyle/>
                    <a:p>
                      <a:pPr marL="115888" indent="-115888">
                        <a:buFont typeface="Arial" panose="020B0604020202020204" pitchFamily="34" charset="0"/>
                        <a:buChar char="•"/>
                        <a:tabLst/>
                      </a:pPr>
                      <a:r>
                        <a:rPr lang="en-US" sz="1600" dirty="0"/>
                        <a:t>The typical criteria of creditworthiness and repayment ability has been eliminated.</a:t>
                      </a:r>
                    </a:p>
                    <a:p>
                      <a:pPr marL="285750" indent="-285750">
                        <a:buFont typeface="Arial" panose="020B0604020202020204" pitchFamily="34" charset="0"/>
                        <a:buChar char="•"/>
                      </a:pPr>
                      <a:endParaRPr lang="en-US" sz="1600" dirty="0"/>
                    </a:p>
                  </a:txBody>
                  <a:tcPr marL="75438" marR="75438" marT="37719" marB="37719"/>
                </a:tc>
                <a:extLst>
                  <a:ext uri="{0D108BD9-81ED-4DB2-BD59-A6C34878D82A}">
                    <a16:rowId xmlns:a16="http://schemas.microsoft.com/office/drawing/2014/main" val="3710224205"/>
                  </a:ext>
                </a:extLst>
              </a:tr>
            </a:tbl>
          </a:graphicData>
        </a:graphic>
      </p:graphicFrame>
      <p:cxnSp>
        <p:nvCxnSpPr>
          <p:cNvPr id="4" name="Straight Connector 3">
            <a:extLst>
              <a:ext uri="{FF2B5EF4-FFF2-40B4-BE49-F238E27FC236}">
                <a16:creationId xmlns:a16="http://schemas.microsoft.com/office/drawing/2014/main" id="{5612F407-4F1C-EA4C-A464-276E5C405CD5}"/>
              </a:ext>
            </a:extLst>
          </p:cNvPr>
          <p:cNvCxnSpPr>
            <a:cxnSpLocks/>
          </p:cNvCxnSpPr>
          <p:nvPr/>
        </p:nvCxnSpPr>
        <p:spPr>
          <a:xfrm>
            <a:off x="691515" y="1326490"/>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572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96DE-AEA8-DF4E-AA94-4EFB4A27C554}"/>
              </a:ext>
            </a:extLst>
          </p:cNvPr>
          <p:cNvSpPr>
            <a:spLocks noGrp="1"/>
          </p:cNvSpPr>
          <p:nvPr>
            <p:ph type="title"/>
          </p:nvPr>
        </p:nvSpPr>
        <p:spPr>
          <a:xfrm>
            <a:off x="529283" y="252090"/>
            <a:ext cx="8675370" cy="1073796"/>
          </a:xfrm>
        </p:spPr>
        <p:txBody>
          <a:bodyPr>
            <a:normAutofit/>
          </a:bodyPr>
          <a:lstStyle/>
          <a:p>
            <a:r>
              <a:rPr lang="en-US" dirty="0"/>
              <a:t>Can You Combine This Loan With Any Other Type of Loan?</a:t>
            </a:r>
          </a:p>
        </p:txBody>
      </p:sp>
      <p:graphicFrame>
        <p:nvGraphicFramePr>
          <p:cNvPr id="5" name="Content Placeholder 4">
            <a:extLst>
              <a:ext uri="{FF2B5EF4-FFF2-40B4-BE49-F238E27FC236}">
                <a16:creationId xmlns:a16="http://schemas.microsoft.com/office/drawing/2014/main" id="{96A5819E-E7F3-0842-A41F-641C6EBD1C7B}"/>
              </a:ext>
            </a:extLst>
          </p:cNvPr>
          <p:cNvGraphicFramePr>
            <a:graphicFrameLocks noGrp="1"/>
          </p:cNvGraphicFramePr>
          <p:nvPr>
            <p:ph idx="1"/>
            <p:extLst>
              <p:ext uri="{D42A27DB-BD31-4B8C-83A1-F6EECF244321}">
                <p14:modId xmlns:p14="http://schemas.microsoft.com/office/powerpoint/2010/main" val="2913834889"/>
              </p:ext>
            </p:extLst>
          </p:nvPr>
        </p:nvGraphicFramePr>
        <p:xfrm>
          <a:off x="691515" y="1825997"/>
          <a:ext cx="8675370" cy="3885057"/>
        </p:xfrm>
        <a:graphic>
          <a:graphicData uri="http://schemas.openxmlformats.org/drawingml/2006/table">
            <a:tbl>
              <a:tblPr firstRow="1" bandRow="1">
                <a:tableStyleId>{5C22544A-7EE6-4342-B048-85BDC9FD1C3A}</a:tableStyleId>
              </a:tblPr>
              <a:tblGrid>
                <a:gridCol w="2132810">
                  <a:extLst>
                    <a:ext uri="{9D8B030D-6E8A-4147-A177-3AD203B41FA5}">
                      <a16:colId xmlns:a16="http://schemas.microsoft.com/office/drawing/2014/main" val="3489399026"/>
                    </a:ext>
                  </a:extLst>
                </a:gridCol>
                <a:gridCol w="2204875">
                  <a:extLst>
                    <a:ext uri="{9D8B030D-6E8A-4147-A177-3AD203B41FA5}">
                      <a16:colId xmlns:a16="http://schemas.microsoft.com/office/drawing/2014/main" val="2252497891"/>
                    </a:ext>
                  </a:extLst>
                </a:gridCol>
                <a:gridCol w="1935015">
                  <a:extLst>
                    <a:ext uri="{9D8B030D-6E8A-4147-A177-3AD203B41FA5}">
                      <a16:colId xmlns:a16="http://schemas.microsoft.com/office/drawing/2014/main" val="3359773655"/>
                    </a:ext>
                  </a:extLst>
                </a:gridCol>
                <a:gridCol w="2402670">
                  <a:extLst>
                    <a:ext uri="{9D8B030D-6E8A-4147-A177-3AD203B41FA5}">
                      <a16:colId xmlns:a16="http://schemas.microsoft.com/office/drawing/2014/main" val="4041929997"/>
                    </a:ext>
                  </a:extLst>
                </a:gridCol>
              </a:tblGrid>
              <a:tr h="573329">
                <a:tc>
                  <a:txBody>
                    <a:bodyPr/>
                    <a:lstStyle/>
                    <a:p>
                      <a:pPr algn="ctr"/>
                      <a:r>
                        <a:rPr lang="en-US" sz="1600" dirty="0"/>
                        <a:t>Traditional Loan Program</a:t>
                      </a:r>
                    </a:p>
                  </a:txBody>
                  <a:tcPr marL="75438" marR="75438" marT="37719" marB="37719"/>
                </a:tc>
                <a:tc>
                  <a:txBody>
                    <a:bodyPr/>
                    <a:lstStyle/>
                    <a:p>
                      <a:pPr algn="ctr"/>
                      <a:r>
                        <a:rPr lang="en-US" sz="1600" dirty="0"/>
                        <a:t>EIDLP</a:t>
                      </a:r>
                    </a:p>
                  </a:txBody>
                  <a:tcPr marL="75438" marR="75438" marT="37719" marB="37719"/>
                </a:tc>
                <a:tc>
                  <a:txBody>
                    <a:bodyPr/>
                    <a:lstStyle/>
                    <a:p>
                      <a:pPr algn="ctr"/>
                      <a:r>
                        <a:rPr lang="en-US" sz="1600" dirty="0"/>
                        <a:t>EBL</a:t>
                      </a:r>
                    </a:p>
                  </a:txBody>
                  <a:tcPr marL="75438" marR="75438" marT="37719" marB="37719"/>
                </a:tc>
                <a:tc>
                  <a:txBody>
                    <a:bodyPr/>
                    <a:lstStyle/>
                    <a:p>
                      <a:pPr algn="ctr"/>
                      <a:r>
                        <a:rPr lang="en-US" sz="1600" dirty="0"/>
                        <a:t>PPP</a:t>
                      </a:r>
                    </a:p>
                  </a:txBody>
                  <a:tcPr marL="75438" marR="75438" marT="37719" marB="37719"/>
                </a:tc>
                <a:extLst>
                  <a:ext uri="{0D108BD9-81ED-4DB2-BD59-A6C34878D82A}">
                    <a16:rowId xmlns:a16="http://schemas.microsoft.com/office/drawing/2014/main" val="1698028555"/>
                  </a:ext>
                </a:extLst>
              </a:tr>
              <a:tr h="3311728">
                <a:tc>
                  <a:txBody>
                    <a:bodyPr/>
                    <a:lstStyle/>
                    <a:p>
                      <a:pPr marL="285750" indent="-285750">
                        <a:buFont typeface="Arial" panose="020B0604020202020204" pitchFamily="34" charset="0"/>
                        <a:buChar char="•"/>
                      </a:pPr>
                      <a:r>
                        <a:rPr lang="en-US" sz="1600" dirty="0"/>
                        <a:t>Yes, can be combined with EIDL provided they are not both used for the same purpose.</a:t>
                      </a:r>
                    </a:p>
                  </a:txBody>
                  <a:tcPr marL="75438" marR="75438" marT="37719" marB="37719"/>
                </a:tc>
                <a:tc>
                  <a:txBody>
                    <a:bodyPr/>
                    <a:lstStyle/>
                    <a:p>
                      <a:pPr marL="285750" indent="-285750">
                        <a:buFont typeface="Arial" panose="020B0604020202020204" pitchFamily="34" charset="0"/>
                        <a:buChar char="•"/>
                      </a:pPr>
                      <a:r>
                        <a:rPr lang="en-US" sz="1600" dirty="0"/>
                        <a:t>EIDL can be combined with the Traditional Loan Program or a PPP loan provided they are not used for the same purpose.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However, a borrower may use the $10,000 EIDL advance towards payroll expenses.</a:t>
                      </a:r>
                    </a:p>
                  </a:txBody>
                  <a:tcPr marL="75438" marR="75438" marT="37719" marB="37719"/>
                </a:tc>
                <a:tc>
                  <a:txBody>
                    <a:bodyPr/>
                    <a:lstStyle/>
                    <a:p>
                      <a:pPr marL="285750" indent="-285750">
                        <a:buFont typeface="Arial" panose="020B0604020202020204" pitchFamily="34" charset="0"/>
                        <a:buChar char="•"/>
                      </a:pPr>
                      <a:r>
                        <a:rPr lang="en-US" sz="1600" dirty="0"/>
                        <a:t>While only</a:t>
                      </a:r>
                      <a:r>
                        <a:rPr lang="en-US" sz="1600" baseline="0" dirty="0"/>
                        <a:t> </a:t>
                      </a:r>
                      <a:r>
                        <a:rPr lang="en-US" sz="1600" dirty="0"/>
                        <a:t>one EBL loan per</a:t>
                      </a:r>
                      <a:r>
                        <a:rPr lang="en-US" sz="1600" baseline="0" dirty="0"/>
                        <a:t> d</a:t>
                      </a:r>
                      <a:r>
                        <a:rPr lang="en-US" sz="1600" dirty="0"/>
                        <a:t>eclaration can be obtained, it does not infringe on the ability to receive additional SBA funding.</a:t>
                      </a:r>
                    </a:p>
                  </a:txBody>
                  <a:tcPr marL="75438" marR="75438" marT="37719" marB="37719"/>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The PPP loan can be combined with the Traditional Loan Program or EIDL provided they are not used for the same purpose.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txBody>
                  <a:tcPr marL="75438" marR="75438" marT="37719" marB="37719"/>
                </a:tc>
                <a:extLst>
                  <a:ext uri="{0D108BD9-81ED-4DB2-BD59-A6C34878D82A}">
                    <a16:rowId xmlns:a16="http://schemas.microsoft.com/office/drawing/2014/main" val="54641637"/>
                  </a:ext>
                </a:extLst>
              </a:tr>
            </a:tbl>
          </a:graphicData>
        </a:graphic>
      </p:graphicFrame>
      <p:cxnSp>
        <p:nvCxnSpPr>
          <p:cNvPr id="4" name="Straight Connector 3">
            <a:extLst>
              <a:ext uri="{FF2B5EF4-FFF2-40B4-BE49-F238E27FC236}">
                <a16:creationId xmlns:a16="http://schemas.microsoft.com/office/drawing/2014/main" id="{7235DF34-47E0-0F4F-8BCE-C43B706C943D}"/>
              </a:ext>
            </a:extLst>
          </p:cNvPr>
          <p:cNvCxnSpPr>
            <a:cxnSpLocks/>
          </p:cNvCxnSpPr>
          <p:nvPr/>
        </p:nvCxnSpPr>
        <p:spPr>
          <a:xfrm>
            <a:off x="691515" y="1492589"/>
            <a:ext cx="618758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49996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TotalTime>
  <Words>3783</Words>
  <Application>Microsoft Macintosh PowerPoint</Application>
  <PresentationFormat>Custom</PresentationFormat>
  <Paragraphs>389</Paragraphs>
  <Slides>27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-apple-system</vt:lpstr>
      <vt:lpstr>Arial</vt:lpstr>
      <vt:lpstr>Calibri</vt:lpstr>
      <vt:lpstr>Calibri Light</vt:lpstr>
      <vt:lpstr>Helvetica</vt:lpstr>
      <vt:lpstr>Roboto Light</vt:lpstr>
      <vt:lpstr>Wingdings</vt:lpstr>
      <vt:lpstr>Office Theme</vt:lpstr>
      <vt:lpstr>Coronavirus (COVID-19) Series  CARES Act: Small Business Guide to Financial Relief </vt:lpstr>
      <vt:lpstr>Loan Programs Available to Small Businesses</vt:lpstr>
      <vt:lpstr>PowerPoint Presentation</vt:lpstr>
      <vt:lpstr>Small Business Act 7(a)(Traditional Loan Program), EIDLP, EBL, and PPP</vt:lpstr>
      <vt:lpstr>Eligibility Criteria: Who Can Apply?</vt:lpstr>
      <vt:lpstr>Eligibility of Immigrant-owned Businesses</vt:lpstr>
      <vt:lpstr>Eligibility criteria: Whether credit elsewhere criteria is applicable?</vt:lpstr>
      <vt:lpstr>Eligibility criteria: How is Creditworthiness Evaluated?</vt:lpstr>
      <vt:lpstr>Can You Combine This Loan With Any Other Type of Loan?</vt:lpstr>
      <vt:lpstr>Loan Amount</vt:lpstr>
      <vt:lpstr>Loan Amount (Cont’d)</vt:lpstr>
      <vt:lpstr>Interest Rate</vt:lpstr>
      <vt:lpstr>Term/Maturity</vt:lpstr>
      <vt:lpstr>Debt forgiveness</vt:lpstr>
      <vt:lpstr>Collateral</vt:lpstr>
      <vt:lpstr>Personal Guaranty</vt:lpstr>
      <vt:lpstr>SBA Guarantee</vt:lpstr>
      <vt:lpstr>Application Process</vt:lpstr>
      <vt:lpstr>TAX PROVISIONS – Forgiveness of Payroll Protection Program Loans</vt:lpstr>
      <vt:lpstr>TAX PROVISIONS – Forgiveness of Payroll Protection Program Loans – State Law</vt:lpstr>
      <vt:lpstr>TAX PROVISIONS – Employee Retention Credit</vt:lpstr>
      <vt:lpstr>TAX PROVISIONS – Employee Retention Credit</vt:lpstr>
      <vt:lpstr>TAX PROVISIONS – Delay of Payment of Employer Payroll Taxes</vt:lpstr>
      <vt:lpstr>TAX PROVISIONS – Advance Refunding of Credits for Paid Sick Leave and Family Leave</vt:lpstr>
      <vt:lpstr>TAX PROVISIONS – Net Operating Losses</vt:lpstr>
      <vt:lpstr>TAX PROVISIONS – Other</vt:lpstr>
      <vt:lpstr>Coronavirus (COVID-19) Series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Hylton</dc:creator>
  <cp:lastModifiedBy>Kevin Hylton</cp:lastModifiedBy>
  <cp:revision>14</cp:revision>
  <dcterms:created xsi:type="dcterms:W3CDTF">2020-04-09T15:55:54Z</dcterms:created>
  <dcterms:modified xsi:type="dcterms:W3CDTF">2020-04-09T17:58:29Z</dcterms:modified>
</cp:coreProperties>
</file>